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4A_CB77970B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97" r:id="rId2"/>
    <p:sldId id="342" r:id="rId3"/>
    <p:sldId id="343" r:id="rId4"/>
    <p:sldId id="344" r:id="rId5"/>
    <p:sldId id="294" r:id="rId6"/>
    <p:sldId id="293" r:id="rId7"/>
    <p:sldId id="345" r:id="rId8"/>
    <p:sldId id="346" r:id="rId9"/>
    <p:sldId id="398" r:id="rId10"/>
    <p:sldId id="349" r:id="rId11"/>
    <p:sldId id="350" r:id="rId12"/>
    <p:sldId id="351" r:id="rId13"/>
    <p:sldId id="347" r:id="rId14"/>
    <p:sldId id="256" r:id="rId15"/>
    <p:sldId id="270" r:id="rId16"/>
    <p:sldId id="408" r:id="rId17"/>
    <p:sldId id="257" r:id="rId18"/>
    <p:sldId id="260" r:id="rId19"/>
    <p:sldId id="261" r:id="rId20"/>
    <p:sldId id="262" r:id="rId21"/>
    <p:sldId id="263" r:id="rId22"/>
    <p:sldId id="264" r:id="rId23"/>
    <p:sldId id="265" r:id="rId24"/>
    <p:sldId id="400" r:id="rId25"/>
    <p:sldId id="402" r:id="rId26"/>
    <p:sldId id="401" r:id="rId27"/>
    <p:sldId id="399" r:id="rId28"/>
    <p:sldId id="403" r:id="rId29"/>
    <p:sldId id="409" r:id="rId30"/>
    <p:sldId id="266" r:id="rId31"/>
    <p:sldId id="267" r:id="rId32"/>
    <p:sldId id="268" r:id="rId33"/>
    <p:sldId id="269" r:id="rId34"/>
    <p:sldId id="272" r:id="rId35"/>
    <p:sldId id="274" r:id="rId36"/>
    <p:sldId id="275" r:id="rId37"/>
    <p:sldId id="276" r:id="rId38"/>
    <p:sldId id="404" r:id="rId39"/>
    <p:sldId id="277" r:id="rId40"/>
    <p:sldId id="278" r:id="rId41"/>
    <p:sldId id="279" r:id="rId42"/>
    <p:sldId id="280" r:id="rId43"/>
    <p:sldId id="282" r:id="rId44"/>
    <p:sldId id="419" r:id="rId45"/>
    <p:sldId id="418" r:id="rId46"/>
    <p:sldId id="411" r:id="rId47"/>
    <p:sldId id="283" r:id="rId48"/>
    <p:sldId id="286" r:id="rId49"/>
    <p:sldId id="284" r:id="rId50"/>
    <p:sldId id="287" r:id="rId51"/>
    <p:sldId id="288" r:id="rId52"/>
    <p:sldId id="334" r:id="rId53"/>
    <p:sldId id="405" r:id="rId54"/>
    <p:sldId id="289" r:id="rId55"/>
    <p:sldId id="290" r:id="rId56"/>
    <p:sldId id="291" r:id="rId57"/>
    <p:sldId id="292" r:id="rId58"/>
    <p:sldId id="335" r:id="rId59"/>
    <p:sldId id="407" r:id="rId60"/>
    <p:sldId id="295" r:id="rId61"/>
    <p:sldId id="410" r:id="rId62"/>
    <p:sldId id="296" r:id="rId63"/>
    <p:sldId id="258" r:id="rId64"/>
    <p:sldId id="304" r:id="rId65"/>
    <p:sldId id="299" r:id="rId66"/>
    <p:sldId id="300" r:id="rId67"/>
    <p:sldId id="301" r:id="rId68"/>
    <p:sldId id="302" r:id="rId69"/>
    <p:sldId id="303" r:id="rId70"/>
    <p:sldId id="413" r:id="rId71"/>
    <p:sldId id="305" r:id="rId72"/>
    <p:sldId id="412" r:id="rId73"/>
    <p:sldId id="306" r:id="rId74"/>
    <p:sldId id="307" r:id="rId75"/>
    <p:sldId id="308" r:id="rId76"/>
    <p:sldId id="332" r:id="rId77"/>
    <p:sldId id="414" r:id="rId78"/>
    <p:sldId id="336" r:id="rId79"/>
    <p:sldId id="259" r:id="rId80"/>
    <p:sldId id="310" r:id="rId81"/>
    <p:sldId id="314" r:id="rId82"/>
    <p:sldId id="315" r:id="rId83"/>
    <p:sldId id="313" r:id="rId84"/>
    <p:sldId id="316" r:id="rId85"/>
    <p:sldId id="319" r:id="rId86"/>
    <p:sldId id="321" r:id="rId87"/>
    <p:sldId id="317" r:id="rId88"/>
    <p:sldId id="416" r:id="rId89"/>
    <p:sldId id="415" r:id="rId90"/>
    <p:sldId id="318" r:id="rId91"/>
    <p:sldId id="320" r:id="rId92"/>
    <p:sldId id="338" r:id="rId93"/>
    <p:sldId id="322" r:id="rId94"/>
    <p:sldId id="323" r:id="rId95"/>
    <p:sldId id="324" r:id="rId96"/>
    <p:sldId id="327" r:id="rId97"/>
    <p:sldId id="328" r:id="rId98"/>
    <p:sldId id="329" r:id="rId99"/>
    <p:sldId id="340" r:id="rId100"/>
    <p:sldId id="417" r:id="rId101"/>
    <p:sldId id="333" r:id="rId102"/>
    <p:sldId id="330" r:id="rId103"/>
    <p:sldId id="331" r:id="rId104"/>
  </p:sldIdLst>
  <p:sldSz cx="12192000" cy="6858000"/>
  <p:notesSz cx="6858000" cy="9144000"/>
  <p:embeddedFontLst>
    <p:embeddedFont>
      <p:font typeface="Cascadia Mono" panose="020B0604020202020204" charset="0"/>
      <p:regular r:id="rId107"/>
      <p:bold r:id="rId108"/>
    </p:embeddedFont>
    <p:embeddedFont>
      <p:font typeface="EmbedMenlo" panose="020B0609030804020204" charset="0"/>
      <p:regular r:id="rId109"/>
      <p:bold r:id="rId110"/>
      <p:italic r:id="rId111"/>
      <p:boldItalic r:id="rId1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342"/>
            <p14:sldId id="343"/>
            <p14:sldId id="344"/>
            <p14:sldId id="294"/>
            <p14:sldId id="293"/>
            <p14:sldId id="345"/>
            <p14:sldId id="346"/>
            <p14:sldId id="398"/>
            <p14:sldId id="349"/>
            <p14:sldId id="350"/>
            <p14:sldId id="351"/>
            <p14:sldId id="347"/>
            <p14:sldId id="256"/>
            <p14:sldId id="270"/>
            <p14:sldId id="408"/>
          </p14:sldIdLst>
        </p14:section>
        <p14:section name="Functions and Lambdas" id="{BF7CCA66-5CA4-F04B-9CD8-FF9A5819F846}">
          <p14:sldIdLst>
            <p14:sldId id="257"/>
            <p14:sldId id="260"/>
            <p14:sldId id="261"/>
            <p14:sldId id="262"/>
            <p14:sldId id="263"/>
            <p14:sldId id="264"/>
            <p14:sldId id="265"/>
            <p14:sldId id="400"/>
            <p14:sldId id="402"/>
            <p14:sldId id="401"/>
            <p14:sldId id="399"/>
            <p14:sldId id="403"/>
            <p14:sldId id="409"/>
            <p14:sldId id="266"/>
            <p14:sldId id="267"/>
            <p14:sldId id="268"/>
            <p14:sldId id="269"/>
            <p14:sldId id="272"/>
            <p14:sldId id="274"/>
            <p14:sldId id="275"/>
            <p14:sldId id="276"/>
            <p14:sldId id="404"/>
            <p14:sldId id="277"/>
            <p14:sldId id="278"/>
            <p14:sldId id="279"/>
            <p14:sldId id="280"/>
            <p14:sldId id="282"/>
            <p14:sldId id="419"/>
            <p14:sldId id="418"/>
            <p14:sldId id="411"/>
            <p14:sldId id="283"/>
            <p14:sldId id="286"/>
            <p14:sldId id="284"/>
            <p14:sldId id="287"/>
            <p14:sldId id="288"/>
            <p14:sldId id="334"/>
            <p14:sldId id="405"/>
            <p14:sldId id="289"/>
            <p14:sldId id="290"/>
            <p14:sldId id="291"/>
            <p14:sldId id="292"/>
            <p14:sldId id="335"/>
            <p14:sldId id="407"/>
            <p14:sldId id="295"/>
            <p14:sldId id="410"/>
            <p14:sldId id="296"/>
          </p14:sldIdLst>
        </p14:section>
        <p14:section name="Algorithms (Code Demo)" id="{367521B3-4134-5346-845D-6E150CB54D82}">
          <p14:sldIdLst>
            <p14:sldId id="258"/>
            <p14:sldId id="304"/>
            <p14:sldId id="299"/>
            <p14:sldId id="300"/>
            <p14:sldId id="301"/>
            <p14:sldId id="302"/>
            <p14:sldId id="303"/>
            <p14:sldId id="413"/>
            <p14:sldId id="305"/>
            <p14:sldId id="412"/>
            <p14:sldId id="306"/>
            <p14:sldId id="307"/>
            <p14:sldId id="308"/>
            <p14:sldId id="332"/>
            <p14:sldId id="414"/>
          </p14:sldIdLst>
        </p14:section>
        <p14:section name="Ranges and Views" id="{F66E6FC9-0E1B-7247-975E-F688A79C3EFC}">
          <p14:sldIdLst>
            <p14:sldId id="336"/>
            <p14:sldId id="259"/>
            <p14:sldId id="310"/>
            <p14:sldId id="314"/>
            <p14:sldId id="315"/>
            <p14:sldId id="313"/>
            <p14:sldId id="316"/>
            <p14:sldId id="319"/>
            <p14:sldId id="321"/>
            <p14:sldId id="317"/>
            <p14:sldId id="416"/>
            <p14:sldId id="415"/>
            <p14:sldId id="318"/>
            <p14:sldId id="320"/>
            <p14:sldId id="338"/>
            <p14:sldId id="322"/>
            <p14:sldId id="323"/>
            <p14:sldId id="324"/>
            <p14:sldId id="327"/>
            <p14:sldId id="328"/>
            <p14:sldId id="329"/>
            <p14:sldId id="340"/>
            <p14:sldId id="417"/>
            <p14:sldId id="333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F42C1"/>
    <a:srgbClr val="E36208"/>
    <a:srgbClr val="626B74"/>
    <a:srgbClr val="D9D9D9"/>
    <a:srgbClr val="005CC5"/>
    <a:srgbClr val="C1FBC6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E7356-D797-CC44-A98B-FC4A1C2C53A9}" v="403" dt="2025-02-06T22:54:13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/>
    <p:restoredTop sz="94609"/>
  </p:normalViewPr>
  <p:slideViewPr>
    <p:cSldViewPr snapToGrid="0">
      <p:cViewPr varScale="1">
        <p:scale>
          <a:sx n="147" d="100"/>
          <a:sy n="147" d="100"/>
        </p:scale>
        <p:origin x="1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8/10/relationships/authors" Target="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/Relationships>
</file>

<file path=ppt/comments/modernComment_14A_CB7797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944303-AA3C-FC49-B24A-BC6E8B64E722}" authorId="{B1D4CDAD-A7D4-D519-77EB-928843413EA3}" status="resolved" created="2024-09-23T04:11:10.999" complete="100000">
    <pc:sldMkLst xmlns:pc="http://schemas.microsoft.com/office/powerpoint/2013/main/command">
      <pc:docMk/>
      <pc:sldMk cId="3413612299" sldId="330"/>
    </pc:sldMkLst>
    <p188:txBody>
      <a:bodyPr/>
      <a:lstStyle/>
      <a:p>
        <a:r>
          <a:rPr lang="en-US"/>
          <a:t>“Smart iterator” typo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uentcpp.com/2019/02/12/the-terrible-problem-of-incrementing-a-smart-iterator/" TargetMode="External"/><Relationship Id="rId2" Type="http://schemas.microsoft.com/office/2018/10/relationships/comments" Target="../comments/modernComment_14A_CB77970B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ppinsights.io/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back! Link to Attendance Form ↓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BEE54FA-A514-45AA-7544-72194F82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84" t="7684" r="7684" b="7684"/>
          <a:stretch/>
        </p:blipFill>
        <p:spPr>
          <a:xfrm>
            <a:off x="3785937" y="1632285"/>
            <a:ext cx="4620126" cy="46201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FB52-59D8-801E-C95C-718BA83D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alternative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CF8-8345-2FEE-1A46-8A058CCA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FCAC9-43BE-8747-B138-DA3A0A04C5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could have passed the whole container to find. Why not?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D8C624-20A4-F3C0-08F8-C90810A9E8AA}"/>
              </a:ext>
            </a:extLst>
          </p:cNvPr>
          <p:cNvSpPr txBox="1">
            <a:spLocks/>
          </p:cNvSpPr>
          <p:nvPr/>
        </p:nvSpPr>
        <p:spPr>
          <a:xfrm>
            <a:off x="8388329" y="3706196"/>
            <a:ext cx="3687556" cy="124097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Advantage: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Now the caller doesn’t have to worry about begin and end!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889F03-5A1D-92C4-4EBD-DB2248C7E6E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84371" y="4326682"/>
            <a:ext cx="2803958" cy="7448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592BCE-2FD9-BB6D-B6A1-C23D58ADDB94}"/>
              </a:ext>
            </a:extLst>
          </p:cNvPr>
          <p:cNvSpPr txBox="1">
            <a:spLocks/>
          </p:cNvSpPr>
          <p:nvPr/>
        </p:nvSpPr>
        <p:spPr>
          <a:xfrm>
            <a:off x="5584371" y="5788088"/>
            <a:ext cx="6491514" cy="882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std::vector&lt;std::string&gt;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std::string</a:t>
            </a:r>
          </a:p>
        </p:txBody>
      </p:sp>
    </p:spTree>
    <p:extLst>
      <p:ext uri="{BB962C8B-B14F-4D97-AF65-F5344CB8AC3E}">
        <p14:creationId xmlns:p14="http://schemas.microsoft.com/office/powerpoint/2010/main" val="18867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091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203-853F-0E0F-9384-A74F3D31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would Soundex with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 look like?</a:t>
            </a:r>
          </a:p>
        </p:txBody>
      </p:sp>
    </p:spTree>
    <p:extLst>
      <p:ext uri="{BB962C8B-B14F-4D97-AF65-F5344CB8AC3E}">
        <p14:creationId xmlns:p14="http://schemas.microsoft.com/office/powerpoint/2010/main" val="3530232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54AC45-6B77-8A3C-6F77-DFD98591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Why you might like ranges/views?</a:t>
            </a:r>
          </a:p>
          <a:p>
            <a:pPr lvl="1"/>
            <a:r>
              <a:rPr lang="en-US"/>
              <a:t>✅ Worry less about iterators</a:t>
            </a:r>
          </a:p>
          <a:p>
            <a:pPr lvl="1"/>
            <a:r>
              <a:rPr lang="en-US"/>
              <a:t>✅ Constrained algorithms mean better error messages</a:t>
            </a:r>
          </a:p>
          <a:p>
            <a:pPr lvl="1"/>
            <a:r>
              <a:rPr lang="en-US"/>
              <a:t>✅ Super readable, functional syntax</a:t>
            </a:r>
          </a:p>
          <a:p>
            <a:r>
              <a:rPr lang="en-US"/>
              <a:t>Why you might dislike ranges/views?</a:t>
            </a:r>
          </a:p>
          <a:p>
            <a:pPr lvl="1"/>
            <a:r>
              <a:rPr lang="en-US"/>
              <a:t>❌ They are extremely new, not fully feature complete yet</a:t>
            </a:r>
          </a:p>
          <a:p>
            <a:pPr lvl="1"/>
            <a:r>
              <a:rPr lang="en-US"/>
              <a:t>❌ Lack of compiler support</a:t>
            </a:r>
          </a:p>
          <a:p>
            <a:pPr lvl="1"/>
            <a:r>
              <a:rPr lang="en-US"/>
              <a:t>❌ Loss of performance compared to hand-coded version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ℹ️ For more info, see </a:t>
            </a:r>
            <a:r>
              <a:rPr lang="en-US">
                <a:hlinkClick r:id="rId3"/>
              </a:rPr>
              <a:t>The Terrible Problem of Incrementing a Smart Iterator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3DC29-D9C7-AE1D-2E58-FC4C2168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 and view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413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8F57-91F1-E33E-C972-EC4250ED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Soundex: C++26?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EE885-7803-AE96-1964-70005129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4323347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b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isalpha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Get first letter 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sx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isalpha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1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Discard non-letters 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soundexEncode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Encode letters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unique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Remove duplicates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notZero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Remove zeros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concat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"0000"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Ensure length &gt;= 4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drop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Skip first digit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Take next three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&gt;();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Convert to string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3A992-7BD4-3F16-419E-226AF55CA9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Once views are fully implemented, our </a:t>
            </a:r>
            <a:r>
              <a:rPr lang="en-US">
                <a:solidFill>
                  <a:srgbClr val="D73A48"/>
                </a:solidFill>
              </a:rPr>
              <a:t>Soundex</a:t>
            </a:r>
            <a:r>
              <a:rPr lang="en-US"/>
              <a:t> code might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11718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5A65-75A0-87C1-DD94-536D7A64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alternative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C898B-A015-8C6B-23AA-076A9DA4D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Search for 106, skipping first and last elements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index of iterator using std::distance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distance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it);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2, not 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BC804-B567-7925-258E-1A22240756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Using iterators instead allows us to search </a:t>
            </a:r>
            <a:r>
              <a:rPr lang="en-US" i="1"/>
              <a:t>only part</a:t>
            </a:r>
            <a:r>
              <a:rPr lang="en-US"/>
              <a:t> of a container</a:t>
            </a:r>
          </a:p>
        </p:txBody>
      </p:sp>
    </p:spTree>
    <p:extLst>
      <p:ext uri="{BB962C8B-B14F-4D97-AF65-F5344CB8AC3E}">
        <p14:creationId xmlns:p14="http://schemas.microsoft.com/office/powerpoint/2010/main" val="136828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4B97-F2CF-9C03-8B45-0C35D87B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defined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in a </a:t>
            </a:r>
            <a:r>
              <a:rPr lang="en-US">
                <a:solidFill>
                  <a:srgbClr val="D73A48"/>
                </a:solidFill>
              </a:rPr>
              <a:t>general</a:t>
            </a:r>
            <a:r>
              <a:rPr lang="en-US"/>
              <a:t> way!</a:t>
            </a:r>
          </a:p>
        </p:txBody>
      </p:sp>
    </p:spTree>
    <p:extLst>
      <p:ext uri="{BB962C8B-B14F-4D97-AF65-F5344CB8AC3E}">
        <p14:creationId xmlns:p14="http://schemas.microsoft.com/office/powerpoint/2010/main" val="203073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5E93B8-7A09-5B8F-0194-1F789E584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searches for the first occurrence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/>
              <a:t> in a container</a:t>
            </a:r>
          </a:p>
          <a:p>
            <a:r>
              <a:rPr lang="en-US"/>
              <a:t>What if we wanted to find the first occurrence of:</a:t>
            </a:r>
          </a:p>
          <a:p>
            <a:pPr lvl="1"/>
            <a:r>
              <a:rPr lang="en-US"/>
              <a:t>A vowel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/>
              <a:t>?</a:t>
            </a:r>
          </a:p>
          <a:p>
            <a:pPr lvl="1"/>
            <a:r>
              <a:rPr lang="en-US"/>
              <a:t>A prime number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vector&lt;int&gt;</a:t>
            </a:r>
            <a:r>
              <a:rPr lang="en-US"/>
              <a:t>?</a:t>
            </a:r>
          </a:p>
          <a:p>
            <a:pPr lvl="1"/>
            <a:r>
              <a:rPr lang="en-US"/>
              <a:t>A number divisible by 5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set&lt;int&gt;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97D6D-F11F-73C7-53A1-71A11485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can we make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even more general!?</a:t>
            </a:r>
          </a:p>
        </p:txBody>
      </p:sp>
    </p:spTree>
    <p:extLst>
      <p:ext uri="{BB962C8B-B14F-4D97-AF65-F5344CB8AC3E}">
        <p14:creationId xmlns:p14="http://schemas.microsoft.com/office/powerpoint/2010/main" val="372050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690399"/>
            <a:ext cx="10424160" cy="2387600"/>
          </a:xfrm>
        </p:spPr>
        <p:txBody>
          <a:bodyPr>
            <a:normAutofit/>
          </a:bodyPr>
          <a:lstStyle/>
          <a:p>
            <a:r>
              <a:rPr lang="en-US"/>
              <a:t>Lecture 10: </a:t>
            </a:r>
            <a:br>
              <a:rPr lang="en-US"/>
            </a:br>
            <a:r>
              <a:rPr lang="en-US"/>
              <a:t>Functions and Lambdas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 dirty="0"/>
              <a:t>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9C0-BCBF-D7D9-B500-8EA1069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Functions and Lambdas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represent functions as variables in C++?</a:t>
            </a:r>
          </a:p>
          <a:p>
            <a:r>
              <a:rPr lang="en-US"/>
              <a:t>Algorithms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Revisiting an old algorithm you may have seen before in modern C++</a:t>
            </a:r>
          </a:p>
          <a:p>
            <a:r>
              <a:rPr lang="en-US"/>
              <a:t>Ranges and Views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brand new (C++26), functional approach to C++ algorithms	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FF663-3B56-F220-E2BE-091B6639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65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4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83F8-5D39-54AE-3DF5-CEC0C633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and Lambdas</a:t>
            </a:r>
          </a:p>
        </p:txBody>
      </p:sp>
    </p:spTree>
    <p:extLst>
      <p:ext uri="{BB962C8B-B14F-4D97-AF65-F5344CB8AC3E}">
        <p14:creationId xmlns:p14="http://schemas.microsoft.com/office/powerpoint/2010/main" val="2796696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5F16-4469-0CBE-A61F-3B1BF369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>
                <a:solidFill>
                  <a:srgbClr val="D73A48"/>
                </a:solidFill>
              </a:rPr>
              <a:t>Definition:</a:t>
            </a:r>
            <a:r>
              <a:rPr lang="en-US" sz="3400">
                <a:solidFill>
                  <a:srgbClr val="C00000"/>
                </a:solidFill>
              </a:rPr>
              <a:t> </a:t>
            </a:r>
            <a:r>
              <a:rPr lang="en-US" sz="3400" b="0"/>
              <a:t>A predicate is a </a:t>
            </a:r>
            <a:r>
              <a:rPr lang="en-US" sz="3400" b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boolean</a:t>
            </a:r>
            <a:r>
              <a:rPr lang="en-US" sz="3400" b="0"/>
              <a:t>-valued function</a:t>
            </a:r>
          </a:p>
        </p:txBody>
      </p:sp>
    </p:spTree>
    <p:extLst>
      <p:ext uri="{BB962C8B-B14F-4D97-AF65-F5344CB8AC3E}">
        <p14:creationId xmlns:p14="http://schemas.microsoft.com/office/powerpoint/2010/main" val="161042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E164-DDF4-B571-A01A-98AA6E5E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457763"/>
            <a:ext cx="11404599" cy="766989"/>
          </a:xfrm>
        </p:spPr>
        <p:txBody>
          <a:bodyPr/>
          <a:lstStyle/>
          <a:p>
            <a:r>
              <a:rPr lang="en-US"/>
              <a:t>Predicate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6008-5AD4-88E0-67CB-52A56A2D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721526"/>
            <a:ext cx="5538177" cy="4781006"/>
          </a:xfrm>
        </p:spPr>
        <p:txBody>
          <a:bodyPr>
            <a:normAutofit fontScale="70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&lt;=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DDF26-BB48-9856-8D87-09E59D5E9C8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721526"/>
            <a:ext cx="5538177" cy="4781006"/>
          </a:xfrm>
        </p:spPr>
        <p:txBody>
          <a:bodyPr>
            <a:normAutofit/>
          </a:bodyPr>
          <a:lstStyle/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isLessThan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isDivisible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DEB4C-DCD3-CE78-9130-752920483DD5}"/>
              </a:ext>
            </a:extLst>
          </p:cNvPr>
          <p:cNvSpPr txBox="1"/>
          <p:nvPr/>
        </p:nvSpPr>
        <p:spPr>
          <a:xfrm>
            <a:off x="393700" y="1168431"/>
            <a:ext cx="55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0AF12-FE91-967A-5D9D-94D8330D0858}"/>
              </a:ext>
            </a:extLst>
          </p:cNvPr>
          <p:cNvSpPr txBox="1"/>
          <p:nvPr/>
        </p:nvSpPr>
        <p:spPr>
          <a:xfrm>
            <a:off x="6260122" y="1168431"/>
            <a:ext cx="55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6571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28D94B-B359-2ADB-D3F7-29F70DE8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Turn to a partner and discuss:</a:t>
            </a:r>
          </a:p>
          <a:p>
            <a:r>
              <a:rPr lang="en-US"/>
              <a:t>What’s one thing you remember from Tuesday’s lecture on template functions?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AF681-ED96-A8E5-F3F5-050211C9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52255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5A3C0C-3503-56A6-D434-98253F7F1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can we use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/>
              <a:t> to find the first vowel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/>
              <a:t>?</a:t>
            </a:r>
          </a:p>
          <a:p>
            <a:r>
              <a:rPr lang="en-US"/>
              <a:t>Or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/>
              <a:t> to find a prime number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vector&lt;int&gt;</a:t>
            </a:r>
            <a:r>
              <a:rPr lang="en-US"/>
              <a:t>?</a:t>
            </a:r>
          </a:p>
          <a:p>
            <a:r>
              <a:rPr lang="en-US"/>
              <a:t>Or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isDivisible</a:t>
            </a:r>
            <a:r>
              <a:rPr lang="en-US"/>
              <a:t> to find a number divisible by 5?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2343ED-58D0-552E-C80F-DF3AF21B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predicates</a:t>
            </a:r>
          </a:p>
        </p:txBody>
      </p:sp>
    </p:spTree>
    <p:extLst>
      <p:ext uri="{BB962C8B-B14F-4D97-AF65-F5344CB8AC3E}">
        <p14:creationId xmlns:p14="http://schemas.microsoft.com/office/powerpoint/2010/main" val="1776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88FA-2461-182B-A5FC-F373FB0A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Key Idea: We need to pass a </a:t>
            </a:r>
            <a:r>
              <a:rPr lang="en-US" sz="3400">
                <a:solidFill>
                  <a:srgbClr val="D73A48"/>
                </a:solidFill>
              </a:rPr>
              <a:t>predicate</a:t>
            </a:r>
            <a:r>
              <a:rPr lang="en-US" sz="3400"/>
              <a:t> to a </a:t>
            </a:r>
            <a:r>
              <a:rPr lang="en-US" sz="3400">
                <a:solidFill>
                  <a:srgbClr val="D73A48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98463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C2F2-2BCE-2CE8-8FEE-7C8471A4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1EC0-956C-A40F-5B8D-2B9B3F0E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F4B64A-1824-CB5D-D3E3-276787D31512}"/>
              </a:ext>
            </a:extLst>
          </p:cNvPr>
          <p:cNvSpPr txBox="1">
            <a:spLocks/>
          </p:cNvSpPr>
          <p:nvPr/>
        </p:nvSpPr>
        <p:spPr>
          <a:xfrm>
            <a:off x="5195454" y="4526873"/>
            <a:ext cx="6276109" cy="15794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condition worked for finding a specific value, but it’s too specific.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modify it to handle a general condition?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42979B-F5D4-980D-826D-EED83BE2860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4225636" y="4166655"/>
            <a:ext cx="969818" cy="1149928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35C24-38F4-7313-69EE-3720E6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55BC-3724-05DD-9D37-E77B1A51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E31-8FCA-55E1-8E77-0945A946F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1820F3-2F63-2BF8-0F1B-2EF471B74F1F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9178098D-0B0F-115B-64D6-AEE6A613E7E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2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71B0C-5D4E-8063-C64C-36A5CBE6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D881-6117-404E-495E-E6690B54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712F-A8DE-DAF5-CCF8-C42911E8E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77D5D8-EADB-8607-A087-E0FC0823CB45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5E7AC73B-5FB5-7549-56E1-8401B2F80EC3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49D32E8-A0F5-F5D0-AAD0-3DBCCCABBD40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predicate.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A8462B0-A164-C228-C28B-B6932C55D8B8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1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2AA5-C09B-E909-CBB9-DD6E560A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EC35-E309-8DDB-8955-DEE82F3F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9AF5F-DEA5-8C42-EDE9-2CE122059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70521A-838A-0FD6-F90C-AFEC7D9AEAE4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F2B8DBA7-5B73-5856-E15A-8E9B3DF091F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8DDAD1-FD4E-1F4A-1E6C-CAB67A1631B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predicate… like so!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6E69EB16-2CD3-A7AD-C48B-D5C95989CE7B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42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78E06-CBD7-606B-18BE-6DA95573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EEA6-A4C9-B32C-4B24-D098DE6E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AC31-C68A-D243-23F3-5A8ECC338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1A92FE-3A92-ED7C-67CC-CF618ACAD3EB}"/>
              </a:ext>
            </a:extLst>
          </p:cNvPr>
          <p:cNvSpPr txBox="1">
            <a:spLocks/>
          </p:cNvSpPr>
          <p:nvPr/>
        </p:nvSpPr>
        <p:spPr>
          <a:xfrm>
            <a:off x="8659090" y="1419792"/>
            <a:ext cx="2951019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Wait… what’s the type of this predicate?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C9B15BCD-9A16-501B-A8BA-0053D072C10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47057"/>
            <a:ext cx="101137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E01D9-2C1E-F158-A699-20C77BEE7B5C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6F78B60C-310A-F391-50DB-40F0EDA244D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D44E434-D593-D1EE-6051-BB652A1A13A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predicate… like so!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C49A9352-A64A-B9B3-4F71-CC9240DB6685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09ED-46FE-0B70-642F-55DC224C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7183-E057-330B-212E-2FB75775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Answer: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 plus </a:t>
            </a:r>
            <a:r>
              <a:rPr lang="en-US">
                <a:solidFill>
                  <a:srgbClr val="D73A48"/>
                </a:solidFill>
              </a:rPr>
              <a:t>predicates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D4991-8D0A-EB06-27A0-6BD0695F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2EA90-B670-64DC-3416-C7839A77AE8F}"/>
              </a:ext>
            </a:extLst>
          </p:cNvPr>
          <p:cNvSpPr txBox="1">
            <a:spLocks/>
          </p:cNvSpPr>
          <p:nvPr/>
        </p:nvSpPr>
        <p:spPr>
          <a:xfrm>
            <a:off x="8659090" y="630736"/>
            <a:ext cx="2951019" cy="2575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the type of our predicate.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will figure this out for us using implicit instantiation!</a:t>
            </a: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5FA60217-3AC9-2ACA-72AC-BD5183E213B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18686"/>
            <a:ext cx="1011379" cy="2428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DD8FE6-4661-8133-8B83-FEC129BDD9BB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our predicate, passed as a parameter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A92A2F4C-E67C-96A1-7E0E-8F664F4D5BE9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EA8A947-20B3-9E8D-8371-6697244AE951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We’re calling our predicate on each element. As soon as we find one that matches, we return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6D20F72C-31FF-472C-34F5-458BBD6C7BD2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22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5E34-DE45-23F8-23A3-4BAC89A56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00E7-D24B-B1A3-A14D-BCF3AC64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Answer: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 plus </a:t>
            </a:r>
            <a:r>
              <a:rPr lang="en-US">
                <a:solidFill>
                  <a:srgbClr val="D73A48"/>
                </a:solidFill>
              </a:rPr>
              <a:t>predicates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C3AAF-8F06-44C7-8344-FCD5CC95E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47D4B8-6B72-2A81-20BA-759F6CF07000}"/>
              </a:ext>
            </a:extLst>
          </p:cNvPr>
          <p:cNvSpPr txBox="1">
            <a:spLocks/>
          </p:cNvSpPr>
          <p:nvPr/>
        </p:nvSpPr>
        <p:spPr>
          <a:xfrm>
            <a:off x="8659090" y="630736"/>
            <a:ext cx="2951019" cy="2575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the type of our predicate.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will figure this out for us using implicit instantiation!</a:t>
            </a: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71703CDD-B95E-E02A-2786-57EA9A0C1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18686"/>
            <a:ext cx="1011379" cy="2428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54F9F7-FC8A-85A5-4D8E-638C3BCDC4B4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our predicate, passed as a parameter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7E95B84B-D1D2-3209-D114-80039DEED72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EDAF9F0-2B18-76A3-0DCF-CDE0D86FD97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We’re calling our predicate on each element. As soon as we find one that matches, we return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8BAE88E-5F13-8937-5023-5454B340B4B1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641292-6484-BA63-A811-256426A167B2}"/>
              </a:ext>
            </a:extLst>
          </p:cNvPr>
          <p:cNvSpPr txBox="1">
            <a:spLocks/>
          </p:cNvSpPr>
          <p:nvPr/>
        </p:nvSpPr>
        <p:spPr>
          <a:xfrm>
            <a:off x="138545" y="5050872"/>
            <a:ext cx="3250046" cy="17254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Let’s give this function a new name so it doesn’t get confused with old one!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3D669-EBE0-58F1-780D-EE8A09E15A6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63568" y="3325386"/>
            <a:ext cx="0" cy="172548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19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03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1122-93F2-705C-078E-967B7B2F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4EDB-0CA5-E20E-2F21-AF802B40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DD9F21-BE0B-3F4B-76B8-9EE2117071ED}"/>
              </a:ext>
            </a:extLst>
          </p:cNvPr>
          <p:cNvSpPr txBox="1">
            <a:spLocks/>
          </p:cNvSpPr>
          <p:nvPr/>
        </p:nvSpPr>
        <p:spPr>
          <a:xfrm>
            <a:off x="8555014" y="2125335"/>
            <a:ext cx="2239367" cy="1243347"/>
          </a:xfrm>
          <a:prstGeom prst="rect">
            <a:avLst/>
          </a:prstGeom>
          <a:noFill/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🧐</a:t>
            </a:r>
            <a:endParaRPr lang="en-US" sz="166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4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E3CE-CABD-312D-0624-BD42C005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21BE-A8BC-DB5B-3AF5-87838C5A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::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'I’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 sz="24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'U’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"Lord of the Tides"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'0'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“L0rd of the Tides”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01D84-72FB-2717-C978-0625357A8430}"/>
              </a:ext>
            </a:extLst>
          </p:cNvPr>
          <p:cNvSpPr txBox="1">
            <a:spLocks/>
          </p:cNvSpPr>
          <p:nvPr/>
        </p:nvSpPr>
        <p:spPr>
          <a:xfrm>
            <a:off x="9102435" y="2036618"/>
            <a:ext cx="2951019" cy="17302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”What type is this?”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“Don’t worry about it!”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354D4B-5137-68E5-DFDE-41E2777F24F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0155382" y="3766852"/>
            <a:ext cx="422563" cy="9021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0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27864-1FAF-E3BD-923A-28B2CDDEB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A4B4-0D4A-A2D6-A473-B1E98296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40D8-2670-C3E2-B3AA-B215C0C11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assert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9A6A59-F57E-3BC1-5D52-A4E5592C7602}"/>
              </a:ext>
            </a:extLst>
          </p:cNvPr>
          <p:cNvSpPr txBox="1">
            <a:spLocks/>
          </p:cNvSpPr>
          <p:nvPr/>
        </p:nvSpPr>
        <p:spPr>
          <a:xfrm>
            <a:off x="8437417" y="2563883"/>
            <a:ext cx="2951019" cy="17302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”What type is this!!?”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“I </a:t>
            </a:r>
            <a:r>
              <a:rPr lang="en-US" sz="2000" b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gottttchuuu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man”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5CA1CC-2659-91A2-1479-8AD360370B7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490364" y="4294117"/>
            <a:ext cx="422563" cy="9021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22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979B-E62D-6F1B-5E04-225A3B48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functions allows us to </a:t>
            </a:r>
            <a:r>
              <a:rPr lang="en-US">
                <a:solidFill>
                  <a:srgbClr val="D73A48"/>
                </a:solidFill>
              </a:rPr>
              <a:t>generalize</a:t>
            </a:r>
            <a:r>
              <a:rPr lang="en-US"/>
              <a:t> an algorithm with </a:t>
            </a:r>
            <a:r>
              <a:rPr lang="en-US">
                <a:solidFill>
                  <a:srgbClr val="D73A48"/>
                </a:solidFill>
              </a:rPr>
              <a:t>user-defined </a:t>
            </a:r>
            <a:r>
              <a:rPr lang="en-US" err="1">
                <a:solidFill>
                  <a:srgbClr val="D73A48"/>
                </a:solidFill>
              </a:rPr>
              <a:t>behaviour</a:t>
            </a:r>
            <a:endParaRPr lang="en-US">
              <a:solidFill>
                <a:srgbClr val="D73A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07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488F-378F-4C82-1C26-0AF939D45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Aside: Seriously though, what is the type of </a:t>
            </a:r>
            <a:r>
              <a:rPr lang="en-US" sz="3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625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8CE-2EB2-BC00-0735-A88C9912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/>
              <a:t> is a function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B3632-8AD7-0D22-B189-D7BC81B66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80909"/>
            <a:ext cx="11404600" cy="4266997"/>
          </a:xfrm>
        </p:spPr>
        <p:txBody>
          <a:bodyPr>
            <a:normAutofit/>
          </a:bodyPr>
          <a:lstStyle/>
          <a:p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3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b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3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08DA-91F7-B948-92D7-984D70FC46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6183354"/>
            <a:ext cx="11404600" cy="428061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As we’ll see shortly, a function pointer is </a:t>
            </a:r>
            <a:r>
              <a:rPr lang="en-US" sz="2100" b="1" i="1">
                <a:solidFill>
                  <a:schemeClr val="bg1">
                    <a:lumMod val="50000"/>
                  </a:schemeClr>
                </a:solidFill>
              </a:rPr>
              <a:t>just one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 of the things we can pass to </a:t>
            </a:r>
            <a:r>
              <a:rPr lang="en-US" sz="21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endParaRPr lang="en-US" sz="21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5A4648-CCB4-017B-0F9B-157D98385C17}"/>
              </a:ext>
            </a:extLst>
          </p:cNvPr>
          <p:cNvSpPr txBox="1">
            <a:spLocks/>
          </p:cNvSpPr>
          <p:nvPr/>
        </p:nvSpPr>
        <p:spPr>
          <a:xfrm>
            <a:off x="183196" y="4866877"/>
            <a:ext cx="2951019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 function returns a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BEDC50-5194-8735-5792-6AD92FAB177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658706" y="4279482"/>
            <a:ext cx="1475509" cy="58739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EFF056-DA49-2309-3146-14D56A21FD81}"/>
              </a:ext>
            </a:extLst>
          </p:cNvPr>
          <p:cNvSpPr txBox="1">
            <a:spLocks/>
          </p:cNvSpPr>
          <p:nvPr/>
        </p:nvSpPr>
        <p:spPr>
          <a:xfrm>
            <a:off x="5298299" y="4862352"/>
            <a:ext cx="2951019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 I take in a single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as a parameter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9F68-6CFD-424C-472D-36A4461BFC9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576034" y="4279483"/>
            <a:ext cx="1197775" cy="5828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139938-4258-926A-FC73-07E2BAA6E020}"/>
              </a:ext>
            </a:extLst>
          </p:cNvPr>
          <p:cNvSpPr txBox="1">
            <a:spLocks/>
          </p:cNvSpPr>
          <p:nvPr/>
        </p:nvSpPr>
        <p:spPr>
          <a:xfrm>
            <a:off x="3335581" y="4862352"/>
            <a:ext cx="1761352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I’m a function pointer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98E81-369B-12EE-ACCE-A7AE5F41D5B0}"/>
              </a:ext>
            </a:extLst>
          </p:cNvPr>
          <p:cNvCxnSpPr>
            <a:cxnSpLocks/>
          </p:cNvCxnSpPr>
          <p:nvPr/>
        </p:nvCxnSpPr>
        <p:spPr>
          <a:xfrm flipV="1">
            <a:off x="4166479" y="4279482"/>
            <a:ext cx="0" cy="5828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4E9-802E-1135-EB10-DDAA9B28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pointers generalize poorly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A860-7AD3-0F64-D061-66880478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lessThan5);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lessThan6);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lessThan7);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7A592-7323-E7A9-A5C4-B50AE954EB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Consider that we want to find a number less than </a:t>
            </a:r>
            <a:r>
              <a:rPr lang="en-US" b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/>
              <a:t> in a vector</a:t>
            </a:r>
          </a:p>
        </p:txBody>
      </p:sp>
    </p:spTree>
    <p:extLst>
      <p:ext uri="{BB962C8B-B14F-4D97-AF65-F5344CB8AC3E}">
        <p14:creationId xmlns:p14="http://schemas.microsoft.com/office/powerpoint/2010/main" val="256285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87AD-1FB6-37DC-D40E-B4874B09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pointers generalize poorly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87F9-E47E-C7A5-FD29-9D8091D47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</a:t>
            </a:r>
            <a:r>
              <a:rPr lang="en-US" err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Haelpp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520A52-88AE-AD48-D640-67F9BAD5443B}"/>
              </a:ext>
            </a:extLst>
          </p:cNvPr>
          <p:cNvSpPr txBox="1">
            <a:spLocks/>
          </p:cNvSpPr>
          <p:nvPr/>
        </p:nvSpPr>
        <p:spPr>
          <a:xfrm>
            <a:off x="5612702" y="1397726"/>
            <a:ext cx="2951019" cy="1890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want to find a number less than N, but we don’t know what N is until runtime?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46B856-EFE1-A109-6F17-698BB15412D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40372" y="3288500"/>
            <a:ext cx="3047840" cy="6242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249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EC08-AF98-6DFF-892E-EB37895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just add another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1752-FB0F-EC0E-6EB6-0B8BED104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isLessThan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D9099-FC91-AA4C-7099-899A3FDC5E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Turn to someone next to you and talk about why this wouldn’t work!</a:t>
            </a:r>
          </a:p>
        </p:txBody>
      </p:sp>
    </p:spTree>
    <p:extLst>
      <p:ext uri="{BB962C8B-B14F-4D97-AF65-F5344CB8AC3E}">
        <p14:creationId xmlns:p14="http://schemas.microsoft.com/office/powerpoint/2010/main" val="1644851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2D79-4F30-0858-CC72-D165D802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094F-CE79-BF8B-01AB-3CDEA2EF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add another parameter to pred!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7FD-05CD-BA48-4771-2BCB10BB7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4FE497C-02F3-2CA0-1968-8D9B13239D3E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007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only pass one parameter to </a:t>
            </a:r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D91A152F-CC77-262A-AD12-535A773371DD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53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7CC1-DB26-D542-0AA2-F48FB706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232838"/>
            <a:ext cx="11404600" cy="2392324"/>
          </a:xfrm>
        </p:spPr>
        <p:txBody>
          <a:bodyPr/>
          <a:lstStyle/>
          <a:p>
            <a:r>
              <a:rPr lang="en-US"/>
              <a:t>We want to give our function </a:t>
            </a:r>
            <a:r>
              <a:rPr lang="en-US">
                <a:solidFill>
                  <a:srgbClr val="D73A48"/>
                </a:solidFill>
              </a:rPr>
              <a:t>extra state</a:t>
            </a:r>
            <a:r>
              <a:rPr lang="en-US"/>
              <a:t>…</a:t>
            </a:r>
            <a:br>
              <a:rPr lang="en-US"/>
            </a:br>
            <a:br>
              <a:rPr lang="en-US"/>
            </a:br>
            <a:r>
              <a:rPr lang="en-US" b="0"/>
              <a:t>…without introducing another parameter</a:t>
            </a:r>
          </a:p>
        </p:txBody>
      </p:sp>
    </p:spTree>
    <p:extLst>
      <p:ext uri="{BB962C8B-B14F-4D97-AF65-F5344CB8AC3E}">
        <p14:creationId xmlns:p14="http://schemas.microsoft.com/office/powerpoint/2010/main" val="353628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980B-0A3C-57FB-7226-7A731E5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4EBF-4B31-E4B2-ABDF-D82C9FBF2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3200400"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1B3BB-51EA-E89B-7F60-8FF28946224F}"/>
              </a:ext>
            </a:extLst>
          </p:cNvPr>
          <p:cNvSpPr txBox="1">
            <a:spLocks/>
          </p:cNvSpPr>
          <p:nvPr/>
        </p:nvSpPr>
        <p:spPr>
          <a:xfrm>
            <a:off x="616688" y="2339466"/>
            <a:ext cx="3466214" cy="743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EDD065-8148-DC22-C3A2-9EB1A68F9D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82902" y="2711454"/>
            <a:ext cx="382772" cy="515679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82E441-880C-AE50-850A-3CAA3A8D1887}"/>
              </a:ext>
            </a:extLst>
          </p:cNvPr>
          <p:cNvSpPr txBox="1">
            <a:spLocks/>
          </p:cNvSpPr>
          <p:nvPr/>
        </p:nvSpPr>
        <p:spPr>
          <a:xfrm>
            <a:off x="7931888" y="2222812"/>
            <a:ext cx="4089400" cy="1004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gets replaced with a specific type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8A319778-5935-BE45-82F5-DD505A230C1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440136" y="2724973"/>
            <a:ext cx="491752" cy="502160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FE4B-6382-26C1-CB04-1AC81563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Introducing… </a:t>
            </a:r>
            <a:r>
              <a:rPr lang="en-US">
                <a:solidFill>
                  <a:srgbClr val="D73A48"/>
                </a:solidFill>
              </a:rPr>
              <a:t>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3FDC-F6A8-7F31-C20A-6013FF64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😎 😎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8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A4C9F-B493-E73F-F9FA-AD1804C03F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/>
              <a:t>Lambda functions are functions that capture state from an enclosing scope</a:t>
            </a:r>
          </a:p>
        </p:txBody>
      </p:sp>
    </p:spTree>
    <p:extLst>
      <p:ext uri="{BB962C8B-B14F-4D97-AF65-F5344CB8AC3E}">
        <p14:creationId xmlns:p14="http://schemas.microsoft.com/office/powerpoint/2010/main" val="225269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6D7A-F19E-9EF4-EEDA-EC6E87F0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96685"/>
            <a:ext cx="11404600" cy="766989"/>
          </a:xfrm>
        </p:spPr>
        <p:txBody>
          <a:bodyPr/>
          <a:lstStyle/>
          <a:p>
            <a:r>
              <a:rPr lang="en-US"/>
              <a:t>Lambda Syntax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8A1BB61-EFCB-973F-8EEC-023521353F43}"/>
              </a:ext>
            </a:extLst>
          </p:cNvPr>
          <p:cNvSpPr txBox="1">
            <a:spLocks/>
          </p:cNvSpPr>
          <p:nvPr/>
        </p:nvSpPr>
        <p:spPr>
          <a:xfrm>
            <a:off x="393700" y="2748451"/>
            <a:ext cx="11404600" cy="2820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pPr marL="12700" indent="0">
              <a:buNone/>
            </a:pP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pPr marL="12700" indent="0">
              <a:buNone/>
            </a:pP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B3FEAD-3F3D-6304-BFBF-2107CEC8D67A}"/>
              </a:ext>
            </a:extLst>
          </p:cNvPr>
          <p:cNvSpPr txBox="1">
            <a:spLocks/>
          </p:cNvSpPr>
          <p:nvPr/>
        </p:nvSpPr>
        <p:spPr>
          <a:xfrm>
            <a:off x="393700" y="1382232"/>
            <a:ext cx="2951019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don’t know the type! But the compiler does.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DFADF5-1793-BC76-4C29-908A05E1C24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869210" y="2896060"/>
            <a:ext cx="0" cy="4053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3E0C2B-F8AF-C9B0-E980-67A7DCC03AC6}"/>
              </a:ext>
            </a:extLst>
          </p:cNvPr>
          <p:cNvSpPr txBox="1">
            <a:spLocks/>
          </p:cNvSpPr>
          <p:nvPr/>
        </p:nvSpPr>
        <p:spPr>
          <a:xfrm>
            <a:off x="3702386" y="1382232"/>
            <a:ext cx="3144981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Capture clause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lets us use outside variables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E518E8-307B-DEB9-D6BC-60880608504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274877" y="2896060"/>
            <a:ext cx="821123" cy="4053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32D784-1993-8893-9407-7E3F1D859637}"/>
              </a:ext>
            </a:extLst>
          </p:cNvPr>
          <p:cNvSpPr txBox="1">
            <a:spLocks/>
          </p:cNvSpPr>
          <p:nvPr/>
        </p:nvSpPr>
        <p:spPr>
          <a:xfrm>
            <a:off x="7315200" y="1382233"/>
            <a:ext cx="4483101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 parameters, exactly like a normal function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FBA793-60D0-B50B-1447-929B75BD8D4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029045" y="2896061"/>
            <a:ext cx="1527706" cy="4053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2D92C09-3C07-2C12-FC30-43A795A66495}"/>
              </a:ext>
            </a:extLst>
          </p:cNvPr>
          <p:cNvSpPr txBox="1">
            <a:spLocks/>
          </p:cNvSpPr>
          <p:nvPr/>
        </p:nvSpPr>
        <p:spPr>
          <a:xfrm>
            <a:off x="6653406" y="4675702"/>
            <a:ext cx="4916780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 body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Exactly as a normal function, except only parameters and captures are in-scope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4A15DA-196B-18D2-B911-3259E40B6D11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636948" y="4542795"/>
            <a:ext cx="1016458" cy="88982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5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E3D4-1548-BDA9-6D45-11F12455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note on captures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06D6-DA62-76A1-7DF7-B33A3A4A6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lambda 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</a:t>
            </a:r>
            <a:r>
              <a:rPr lang="en-US" sz="2200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capture-values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expression;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2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x by value (makes a copy)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200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x&amp;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		// captures x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[x, y](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	// captures x, y by value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[&amp;](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</a:t>
            </a:r>
            <a:r>
              <a:rPr lang="en-US" sz="22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everything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[&amp;, x](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// captures </a:t>
            </a:r>
            <a:r>
              <a:rPr lang="en-US" sz="22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everything except x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[=](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everything by value</a:t>
            </a:r>
          </a:p>
          <a:p>
            <a:endParaRPr lang="en-US" sz="22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BEC5-3F2C-585A-5EC7-54A2573E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don’t have to use captures!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967E6-0F34-FFF3-2EC5-BAE31AFE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"Lord of the tides"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[](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'U’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F79BA-E78A-D838-3138-AC4469D09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Lambdas are good for making functions on the fly</a:t>
            </a:r>
          </a:p>
        </p:txBody>
      </p:sp>
    </p:spTree>
    <p:extLst>
      <p:ext uri="{BB962C8B-B14F-4D97-AF65-F5344CB8AC3E}">
        <p14:creationId xmlns:p14="http://schemas.microsoft.com/office/powerpoint/2010/main" val="2913126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480F8-28C9-1C2C-FA24-F990596E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14" y="1282032"/>
            <a:ext cx="4963085" cy="2616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B6BF1-0FE3-DE05-4D3A-778811FB284C}"/>
              </a:ext>
            </a:extLst>
          </p:cNvPr>
          <p:cNvSpPr/>
          <p:nvPr/>
        </p:nvSpPr>
        <p:spPr>
          <a:xfrm>
            <a:off x="2229852" y="2165684"/>
            <a:ext cx="3144253" cy="545432"/>
          </a:xfrm>
          <a:prstGeom prst="rect">
            <a:avLst/>
          </a:prstGeom>
          <a:solidFill>
            <a:srgbClr val="D73A48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1CC02-E87C-AA5E-55AC-C91F57E0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26" y="2850481"/>
            <a:ext cx="3556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43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6A77-61E2-EFBF-2316-F6E23E61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parameters are shorthand for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3F42-0946-6B6D-4CB6-321A490C4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292646"/>
          </a:xfrm>
        </p:spPr>
        <p:txBody>
          <a:bodyPr/>
          <a:lstStyle/>
          <a:p>
            <a:pPr marL="12700" indent="0">
              <a:buNone/>
            </a:pP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pPr marL="12700" indent="0">
              <a:buNone/>
            </a:pP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pPr marL="12700" indent="0">
              <a:buNone/>
            </a:pP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3B905-775A-D433-D6CE-907D2F1379F7}"/>
              </a:ext>
            </a:extLst>
          </p:cNvPr>
          <p:cNvSpPr txBox="1">
            <a:spLocks/>
          </p:cNvSpPr>
          <p:nvPr/>
        </p:nvSpPr>
        <p:spPr>
          <a:xfrm>
            <a:off x="393700" y="4170260"/>
            <a:ext cx="11404600" cy="229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dirty="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C596E09-DF6D-B63D-1156-DC3F9F302347}"/>
              </a:ext>
            </a:extLst>
          </p:cNvPr>
          <p:cNvSpPr/>
          <p:nvPr/>
        </p:nvSpPr>
        <p:spPr>
          <a:xfrm>
            <a:off x="5562599" y="3382192"/>
            <a:ext cx="1066801" cy="1191126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4C105A-76DC-2A3B-3CFC-7BC50A6AE2CB}"/>
              </a:ext>
            </a:extLst>
          </p:cNvPr>
          <p:cNvSpPr txBox="1">
            <a:spLocks/>
          </p:cNvSpPr>
          <p:nvPr/>
        </p:nvSpPr>
        <p:spPr>
          <a:xfrm>
            <a:off x="7150711" y="2427104"/>
            <a:ext cx="4916780" cy="34763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true wherever you see an </a:t>
            </a:r>
            <a:r>
              <a:rPr lang="en-US" sz="20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parameter, not just in lambda functions!</a:t>
            </a:r>
          </a:p>
          <a:p>
            <a:endParaRPr lang="en-US" sz="20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Uses </a:t>
            </a:r>
            <a:r>
              <a:rPr lang="en-US" sz="20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</a:t>
            </a:r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 Compiler figures out types when function is called</a:t>
            </a:r>
            <a:endParaRPr lang="en-US" sz="2000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2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862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6D9F-BD0D-A207-EDAD-41D63E20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lambdas work?</a:t>
            </a:r>
          </a:p>
        </p:txBody>
      </p:sp>
    </p:spTree>
    <p:extLst>
      <p:ext uri="{BB962C8B-B14F-4D97-AF65-F5344CB8AC3E}">
        <p14:creationId xmlns:p14="http://schemas.microsoft.com/office/powerpoint/2010/main" val="875581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13510-DF72-F950-78AF-313AB5EB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B5CF-F0EB-B8FA-7DB1-6620B5C5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functor is any object that defines an </a:t>
            </a:r>
            <a:r>
              <a:rPr lang="en-US" sz="3000" b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19B69F-8857-3689-4D44-896980B5532A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>
              <a:tabLst>
                <a:tab pos="1651000" algn="l"/>
              </a:tabLst>
            </a:pPr>
            <a:r>
              <a:rPr lang="en-US" sz="3000" b="0" i="1">
                <a:solidFill>
                  <a:srgbClr val="626B74"/>
                </a:solidFill>
              </a:rPr>
              <a:t>In English: an object that acts like a function</a:t>
            </a:r>
            <a:endParaRPr lang="en-US" sz="3000" b="0" i="1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17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8959A-78A6-CC5D-15BD-08ADF2CF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C46D-AF61-B687-281D-59D0AE27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BD9D-AEE6-CEB6-1426-72C97DA18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22DCB-30B0-BC8D-5C02-961B255B19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Template functions cause the compiler to </a:t>
            </a:r>
            <a:r>
              <a:rPr lang="en-US" b="1">
                <a:solidFill>
                  <a:srgbClr val="D73A48"/>
                </a:solidFill>
              </a:rPr>
              <a:t>generate code</a:t>
            </a:r>
            <a:r>
              <a:rPr lang="en-US" b="1"/>
              <a:t> </a:t>
            </a:r>
            <a:r>
              <a:rPr lang="en-US"/>
              <a:t>for us</a:t>
            </a:r>
          </a:p>
        </p:txBody>
      </p:sp>
    </p:spTree>
    <p:extLst>
      <p:ext uri="{BB962C8B-B14F-4D97-AF65-F5344CB8AC3E}">
        <p14:creationId xmlns:p14="http://schemas.microsoft.com/office/powerpoint/2010/main" val="18681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5DF-D0FF-040D-C1C2-76679589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of a functor: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22E5-3600-4147-ADEE-D3ABE8A3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false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34CEF6-BC18-7AB3-0D92-B81A3B3B20BA}"/>
              </a:ext>
            </a:extLst>
          </p:cNvPr>
          <p:cNvSpPr txBox="1">
            <a:spLocks/>
          </p:cNvSpPr>
          <p:nvPr/>
        </p:nvSpPr>
        <p:spPr>
          <a:xfrm>
            <a:off x="6436963" y="4609017"/>
            <a:ext cx="4768312" cy="1105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Hmm.. Seems like a function</a:t>
            </a:r>
          </a:p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🦆🦆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53B9B2-457C-CAE3-43AF-E316DB5AF26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355557" y="5161600"/>
            <a:ext cx="2081406" cy="5835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5969-827F-8125-2D2F-A8851574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STL functor: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B19C-B36A-0AD1-2210-3FD4E3A0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// Crazy, theoretically rigorous hash function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// approved by 7 PhDs and Donald Knuth goes here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...;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hash_fn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hash_fn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125123201 (for example)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5D0AE7-C49B-8E32-4D94-FBE0D4959688}"/>
              </a:ext>
            </a:extLst>
          </p:cNvPr>
          <p:cNvSpPr txBox="1">
            <a:spLocks/>
          </p:cNvSpPr>
          <p:nvPr/>
        </p:nvSpPr>
        <p:spPr>
          <a:xfrm>
            <a:off x="8493071" y="1397725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Aside: This syntax is called a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specialization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for type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570B01-2380-C1FA-79BF-BB0B6E10A5C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18957" y="2068951"/>
            <a:ext cx="3774114" cy="95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1D9BB1-3E7A-52AB-7901-81EC629BF03D}"/>
              </a:ext>
            </a:extLst>
          </p:cNvPr>
          <p:cNvSpPr txBox="1">
            <a:spLocks/>
          </p:cNvSpPr>
          <p:nvPr/>
        </p:nvSpPr>
        <p:spPr>
          <a:xfrm>
            <a:off x="7519804" y="4117823"/>
            <a:ext cx="3574943" cy="1594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Hint hint: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also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the ways to create a hash function for a custom type </a:t>
            </a:r>
          </a:p>
        </p:txBody>
      </p:sp>
    </p:spTree>
    <p:extLst>
      <p:ext uri="{BB962C8B-B14F-4D97-AF65-F5344CB8AC3E}">
        <p14:creationId xmlns:p14="http://schemas.microsoft.com/office/powerpoint/2010/main" val="242061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B400-7ADD-DC11-15D3-F55EE0C9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Since a functor is an </a:t>
            </a:r>
            <a:r>
              <a:rPr lang="en-US">
                <a:solidFill>
                  <a:srgbClr val="D73A48"/>
                </a:solidFill>
              </a:rPr>
              <a:t>object</a:t>
            </a:r>
            <a:r>
              <a:rPr lang="en-US"/>
              <a:t>, it can have </a:t>
            </a:r>
            <a:r>
              <a:rPr lang="en-US">
                <a:solidFill>
                  <a:srgbClr val="D73A48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716581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9B57-D099-357D-41FF-77F58093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Functors can have state!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9C3EA-15FC-4049-E562-24EAD1CAE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my_functor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my_functor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50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BFD5E-492D-D4EF-E2B3-69ED9F6C722E}"/>
              </a:ext>
            </a:extLst>
          </p:cNvPr>
          <p:cNvSpPr txBox="1">
            <a:spLocks/>
          </p:cNvSpPr>
          <p:nvPr/>
        </p:nvSpPr>
        <p:spPr>
          <a:xfrm>
            <a:off x="6909199" y="3079568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Oooh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such state</a:t>
            </a:r>
          </a:p>
          <a:p>
            <a:pPr algn="ctr"/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4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🥹🥹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1E1A3D-3D81-E8D6-8864-52721A60244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135085" y="3750794"/>
            <a:ext cx="3774114" cy="95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7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02CE-09E3-B7E8-61AF-21E1ECA9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797675" algn="l"/>
              </a:tabLst>
            </a:pPr>
            <a:r>
              <a:rPr lang="en-US"/>
              <a:t>Time for a dark secret 👻🧙‍♀️🧪</a:t>
            </a:r>
          </a:p>
        </p:txBody>
      </p:sp>
    </p:spTree>
    <p:extLst>
      <p:ext uri="{BB962C8B-B14F-4D97-AF65-F5344CB8AC3E}">
        <p14:creationId xmlns:p14="http://schemas.microsoft.com/office/powerpoint/2010/main" val="153742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5586-6F79-3D8C-E2BF-6E47B7E1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When you use a </a:t>
            </a:r>
            <a:r>
              <a:rPr lang="en-US" sz="3400">
                <a:solidFill>
                  <a:srgbClr val="D73A48"/>
                </a:solidFill>
              </a:rPr>
              <a:t>lambda</a:t>
            </a:r>
            <a:r>
              <a:rPr lang="en-US" sz="3400"/>
              <a:t>, a </a:t>
            </a:r>
            <a:r>
              <a:rPr lang="en-US" sz="3400">
                <a:solidFill>
                  <a:srgbClr val="D73A48"/>
                </a:solidFill>
              </a:rPr>
              <a:t>functor</a:t>
            </a:r>
            <a:r>
              <a:rPr lang="en-US" sz="3400"/>
              <a:t> type is generated</a:t>
            </a:r>
          </a:p>
        </p:txBody>
      </p:sp>
    </p:spTree>
    <p:extLst>
      <p:ext uri="{BB962C8B-B14F-4D97-AF65-F5344CB8AC3E}">
        <p14:creationId xmlns:p14="http://schemas.microsoft.com/office/powerpoint/2010/main" val="555264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6C0A-7058-3716-E21E-32F7C5AA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code…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2EB8-8942-76F2-FD66-42C2CCAB0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50946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C3A6-54ED-3711-C83E-30179BA9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…is equivalent to this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EA28-C7ED-0471-A244-39947F371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363437"/>
          </a:xfrm>
        </p:spPr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__lambda_6_18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: n{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n };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DCCF86-6C77-B9E0-F95D-BCEFA0E4EF0C}"/>
              </a:ext>
            </a:extLst>
          </p:cNvPr>
          <p:cNvSpPr txBox="1">
            <a:spLocks/>
          </p:cNvSpPr>
          <p:nvPr/>
        </p:nvSpPr>
        <p:spPr>
          <a:xfrm>
            <a:off x="8415580" y="1258240"/>
            <a:ext cx="3574943" cy="1105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Recall: functor call operator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CD89A3-DA8C-FDA9-3F34-FD62C97DD8E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776357" y="1810823"/>
            <a:ext cx="1639223" cy="7446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6B3A51-D034-BAE5-4084-CFA544D1CE91}"/>
              </a:ext>
            </a:extLst>
          </p:cNvPr>
          <p:cNvSpPr txBox="1">
            <a:spLocks/>
          </p:cNvSpPr>
          <p:nvPr/>
        </p:nvSpPr>
        <p:spPr>
          <a:xfrm>
            <a:off x="8415580" y="2833996"/>
            <a:ext cx="3574943" cy="6689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 constructor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371432-86EE-BC46-EF40-15F0F249D03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31797" y="3168449"/>
            <a:ext cx="1983783" cy="3404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2B0DA1D-0884-B016-8390-3F42CD584C8B}"/>
              </a:ext>
            </a:extLst>
          </p:cNvPr>
          <p:cNvSpPr txBox="1">
            <a:spLocks/>
          </p:cNvSpPr>
          <p:nvPr/>
        </p:nvSpPr>
        <p:spPr>
          <a:xfrm>
            <a:off x="393700" y="6183354"/>
            <a:ext cx="11404600" cy="428061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If you are curious about this stuff, check out 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  <a:hlinkClick r:id="rId2"/>
              </a:rPr>
              <a:t>https://cppinsights.io/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en-US" sz="21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035E42A-D3B4-67D8-5CE1-2610BC3FBC3E}"/>
              </a:ext>
            </a:extLst>
          </p:cNvPr>
          <p:cNvSpPr txBox="1">
            <a:spLocks/>
          </p:cNvSpPr>
          <p:nvPr/>
        </p:nvSpPr>
        <p:spPr>
          <a:xfrm>
            <a:off x="4308528" y="3709366"/>
            <a:ext cx="3574943" cy="9215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captures became fields in the class!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465435-641A-6E40-C8B1-49D76412423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293749" y="3891213"/>
            <a:ext cx="2014779" cy="2789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46F05-30A6-6CBA-6387-8BEAA5EB7F78}"/>
              </a:ext>
            </a:extLst>
          </p:cNvPr>
          <p:cNvSpPr txBox="1">
            <a:spLocks/>
          </p:cNvSpPr>
          <p:nvPr/>
        </p:nvSpPr>
        <p:spPr>
          <a:xfrm>
            <a:off x="3718810" y="1326231"/>
            <a:ext cx="2651887" cy="1296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 name that only the compiler will see!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032377-3E3D-7F8C-7FF3-C9E4D0D6445F}"/>
              </a:ext>
            </a:extLst>
          </p:cNvPr>
          <p:cNvCxnSpPr>
            <a:cxnSpLocks/>
          </p:cNvCxnSpPr>
          <p:nvPr/>
        </p:nvCxnSpPr>
        <p:spPr>
          <a:xfrm flipH="1" flipV="1">
            <a:off x="2928507" y="2193280"/>
            <a:ext cx="790303" cy="1701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222C7F0-D96E-3D82-099C-A1C0D0D2F3E8}"/>
              </a:ext>
            </a:extLst>
          </p:cNvPr>
          <p:cNvSpPr txBox="1">
            <a:spLocks/>
          </p:cNvSpPr>
          <p:nvPr/>
        </p:nvSpPr>
        <p:spPr>
          <a:xfrm>
            <a:off x="7883471" y="4836307"/>
            <a:ext cx="4107052" cy="9215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Capturing variable n from outer scope by passing to constructor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94477B-34C5-F6F6-B52C-8DDF002AAECF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37514" y="5129934"/>
            <a:ext cx="1645957" cy="167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4" grpId="0" animBg="1"/>
      <p:bldP spid="6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EB18-3341-755F-8C16-23BFC0DE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/>
              <a:t>You’ve seen this kind of thing before…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61CE-5FA5-0C25-7C74-63552F0B0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 : v) 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 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32DEC-2E1B-B50B-3EB3-9E52F26D1C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000" b="0" spc="-15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000" b="0" spc="-15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begin; it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</a:t>
            </a:r>
          </a:p>
          <a:p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spc="-15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</a:t>
            </a:r>
            <a:endParaRPr lang="en-US" sz="2000" b="0" spc="-15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000" spc="-15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EAAB3AB-D599-7F4E-9826-8790DD2F27C2}"/>
              </a:ext>
            </a:extLst>
          </p:cNvPr>
          <p:cNvSpPr/>
          <p:nvPr/>
        </p:nvSpPr>
        <p:spPr>
          <a:xfrm>
            <a:off x="4828674" y="3043989"/>
            <a:ext cx="1431448" cy="147988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58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9C97-5BE1-3E15-F507-FF2B8218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E61E-E13F-0C4E-FD89-1F910C9E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/>
              <a:t>It’s the same ordeal! Syntactic sugar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E92C-0375-EDD3-C834-615532E4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11329-232B-4117-BE7A-EC2C8EA76A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endParaRPr lang="en-US" sz="200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__lambda_6_18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: n{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{n};</a:t>
            </a:r>
          </a:p>
          <a:p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00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5E3721A-D513-A258-8E7E-D49E78593E77}"/>
              </a:ext>
            </a:extLst>
          </p:cNvPr>
          <p:cNvSpPr/>
          <p:nvPr/>
        </p:nvSpPr>
        <p:spPr>
          <a:xfrm>
            <a:off x="5040946" y="3076646"/>
            <a:ext cx="1431448" cy="147988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6168-0EAB-801E-6FC6-8DE75E0F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B7FC-937C-7B89-A54E-44D9BAC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 dirty="0"/>
              <a:t>Recall: Implicit instantiation is kind of like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3AD4-EF1A-8365-267C-A029FE00ED17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E7C20DC-5FC4-1BE5-7F0A-E320505A62E9}"/>
              </a:ext>
            </a:extLst>
          </p:cNvPr>
          <p:cNvSpPr txBox="1">
            <a:spLocks/>
          </p:cNvSpPr>
          <p:nvPr/>
        </p:nvSpPr>
        <p:spPr>
          <a:xfrm>
            <a:off x="3133060" y="4188506"/>
            <a:ext cx="5925880" cy="1829522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exactly as if we wrote</a:t>
            </a:r>
          </a:p>
          <a:p>
            <a:pPr marL="1270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0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2545-CCBD-B53A-9D99-AA169F08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&amp; Lambdas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152A-BB88-0506-E9E1-B0F9D28D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3816791"/>
            <a:ext cx="11404600" cy="2505631"/>
          </a:xfrm>
        </p:spPr>
        <p:txBody>
          <a:bodyPr anchor="ctr">
            <a:normAutofit/>
          </a:bodyPr>
          <a:lstStyle/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less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vowel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twice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[](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0D424-098B-6B7F-7099-810A7D6E7B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2131682"/>
          </a:xfrm>
        </p:spPr>
        <p:txBody>
          <a:bodyPr>
            <a:normAutofit/>
          </a:bodyPr>
          <a:lstStyle/>
          <a:p>
            <a:r>
              <a:rPr lang="en-US"/>
              <a:t>Use functions/lambdas to pass around </a:t>
            </a:r>
            <a:r>
              <a:rPr lang="en-US" b="1" err="1">
                <a:solidFill>
                  <a:srgbClr val="D73A48"/>
                </a:solidFill>
              </a:rPr>
              <a:t>behaviour</a:t>
            </a:r>
            <a:r>
              <a:rPr lang="en-US"/>
              <a:t> as variables</a:t>
            </a:r>
          </a:p>
          <a:p>
            <a:r>
              <a:rPr lang="en-US"/>
              <a:t>Aside: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std::function</a:t>
            </a:r>
            <a:r>
              <a:rPr lang="en-US">
                <a:solidFill>
                  <a:srgbClr val="D73A48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/>
              <a:t>is an overarching type for functions/lambdas</a:t>
            </a:r>
          </a:p>
          <a:p>
            <a:pPr marL="808037" lvl="1" indent="-342900">
              <a:buFont typeface="Arial" panose="020B0604020202020204" pitchFamily="34" charset="0"/>
              <a:buChar char="•"/>
            </a:pPr>
            <a:r>
              <a:rPr lang="en-US"/>
              <a:t>Any functor/lambda/function pointer can be cast to it</a:t>
            </a:r>
          </a:p>
          <a:p>
            <a:pPr marL="806450" lvl="1" indent="-342900">
              <a:buFont typeface="Arial" panose="020B0604020202020204" pitchFamily="34" charset="0"/>
              <a:buChar char="•"/>
              <a:tabLst>
                <a:tab pos="5884863" algn="l"/>
              </a:tabLst>
            </a:pPr>
            <a:r>
              <a:rPr lang="en-US"/>
              <a:t>It is a bit slower</a:t>
            </a:r>
          </a:p>
          <a:p>
            <a:pPr marL="808037" lvl="1" indent="-342900">
              <a:buFont typeface="Arial" panose="020B0604020202020204" pitchFamily="34" charset="0"/>
              <a:buChar char="•"/>
            </a:pPr>
            <a:r>
              <a:rPr lang="en-US"/>
              <a:t>I usually use auto/templates and don’t worry about the types!</a:t>
            </a:r>
          </a:p>
        </p:txBody>
      </p:sp>
    </p:spTree>
    <p:extLst>
      <p:ext uri="{BB962C8B-B14F-4D97-AF65-F5344CB8AC3E}">
        <p14:creationId xmlns:p14="http://schemas.microsoft.com/office/powerpoint/2010/main" val="1151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629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CC8B-9D95-A3F3-EA1F-6BC45F6E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do we use functions &amp; lambdas?</a:t>
            </a:r>
          </a:p>
        </p:txBody>
      </p:sp>
    </p:spTree>
    <p:extLst>
      <p:ext uri="{BB962C8B-B14F-4D97-AF65-F5344CB8AC3E}">
        <p14:creationId xmlns:p14="http://schemas.microsoft.com/office/powerpoint/2010/main" val="2550755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0470-36AF-1CA1-131C-1FCBADA1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8F1B-594D-87BF-4AE8-29C1CAD0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42640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4218-1BA5-80AD-D6DE-C8782D66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4A879-C192-07AD-B010-32E1B269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B6B4D-E9EA-85FE-0552-1337DB88D78A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29BD9C-9838-1D46-D6A5-744D32744308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2F4B99-9E97-CCDD-C8C7-C57FB20E98AD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F53636D-03BA-7079-96B1-2DAE9FC32C4B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5DC98D-34CE-042D-AA03-77B562AAC624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234873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F2D7-2118-6130-B457-3CD212E0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Huh… that looks familiar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B2D9DF-E3E5-CC4E-5D5B-A8348E20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1639888"/>
            <a:ext cx="9931400" cy="4584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14D983-8E6C-0F71-8D3A-6C80BAB06DA4}"/>
              </a:ext>
            </a:extLst>
          </p:cNvPr>
          <p:cNvSpPr/>
          <p:nvPr/>
        </p:nvSpPr>
        <p:spPr>
          <a:xfrm>
            <a:off x="1255363" y="4990454"/>
            <a:ext cx="9681274" cy="526943"/>
          </a:xfrm>
          <a:prstGeom prst="rect">
            <a:avLst/>
          </a:prstGeom>
          <a:noFill/>
          <a:ln w="38100">
            <a:solidFill>
              <a:srgbClr val="D73A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821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BCD226-9AC5-0460-EAA0-0EC9540A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count_if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UnaryPred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many elements in [first, last] match predicate p?</a:t>
            </a:r>
          </a:p>
          <a:p>
            <a:pPr marL="12700" indent="0" algn="ctr">
              <a:buNone/>
            </a:pP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Compare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Sorts the elements in [first, last) according to comparison comp</a:t>
            </a:r>
          </a:p>
          <a:p>
            <a:pPr marL="12700" indent="0" algn="ctr">
              <a:buNone/>
            </a:pP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max_element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Compare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Finds the maximum element in [first, last] according to comparison comp</a:t>
            </a:r>
            <a:endParaRPr lang="en-US" sz="2000" b="0">
              <a:solidFill>
                <a:schemeClr val="bg1">
                  <a:lumMod val="50000"/>
                </a:scheme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F2B98-7BB7-CD02-EAA3-A04445F8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is a collection of 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9702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10E36-082D-8968-770D-28110D9C7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copy_if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UnaryPred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the only elements in [r1, r2) into o which meet predicate p</a:t>
            </a:r>
          </a:p>
          <a:p>
            <a:pPr marL="12700" indent="0" algn="ctr">
              <a:buNone/>
            </a:pP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(ForwardIt1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ForwardIt1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ForwardIt2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UnaryOp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 op to each element in [r1, r2), writing a new sequence into o</a:t>
            </a:r>
          </a:p>
          <a:p>
            <a:pPr marL="12700" indent="0" algn="ctr">
              <a:buNone/>
            </a:pP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unique_copy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BinaryPred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Remove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consecutive duplicates from [r1, r2), writing new sequence into o</a:t>
            </a:r>
            <a:endParaRPr lang="en-US" sz="2000" b="0" dirty="0">
              <a:solidFill>
                <a:schemeClr val="bg1">
                  <a:lumMod val="50000"/>
                </a:scheme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A845-BC65-BC61-74FE-5D7C8333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functions operate on iterators</a:t>
            </a:r>
          </a:p>
        </p:txBody>
      </p:sp>
    </p:spTree>
    <p:extLst>
      <p:ext uri="{BB962C8B-B14F-4D97-AF65-F5344CB8AC3E}">
        <p14:creationId xmlns:p14="http://schemas.microsoft.com/office/powerpoint/2010/main" val="16732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F98C16-E2AE-2243-CCE0-B218001B8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505" y="1445714"/>
            <a:ext cx="1936032" cy="47815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5F5501-1CE9-FF6E-DC26-6647FE1C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a lot of algorithms…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8ED38-235A-48FE-6292-C98A6F7E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42"/>
          <a:stretch/>
        </p:blipFill>
        <p:spPr>
          <a:xfrm>
            <a:off x="3230537" y="1434139"/>
            <a:ext cx="1965559" cy="47931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F332DDF-1A07-6410-A2EE-01C3E5C9C293}"/>
              </a:ext>
            </a:extLst>
          </p:cNvPr>
          <p:cNvGrpSpPr/>
          <p:nvPr/>
        </p:nvGrpSpPr>
        <p:grpSpPr>
          <a:xfrm>
            <a:off x="5184780" y="1445714"/>
            <a:ext cx="1971770" cy="4781550"/>
            <a:chOff x="4366633" y="1445714"/>
            <a:chExt cx="1971770" cy="4781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4890A4-5237-7FFE-D2F8-567FC88FE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6625"/>
            <a:stretch/>
          </p:blipFill>
          <p:spPr>
            <a:xfrm>
              <a:off x="4366633" y="3402106"/>
              <a:ext cx="1960795" cy="28251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F0A4B5-6CD9-5854-57D8-1F78DF9A7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0191" y="1445714"/>
              <a:ext cx="1938212" cy="198328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64A0BD-F2A1-0A97-80C5-91867B03A540}"/>
              </a:ext>
            </a:extLst>
          </p:cNvPr>
          <p:cNvGrpSpPr/>
          <p:nvPr/>
        </p:nvGrpSpPr>
        <p:grpSpPr>
          <a:xfrm>
            <a:off x="7132128" y="1453952"/>
            <a:ext cx="1969033" cy="4773312"/>
            <a:chOff x="6313981" y="1453952"/>
            <a:chExt cx="1969033" cy="47733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DC0509-EF46-8107-459F-B6BA7EF8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2828" y="3687479"/>
              <a:ext cx="1950186" cy="14174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1BD4A4-0DE6-6786-D721-B24133E03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41288"/>
            <a:stretch/>
          </p:blipFill>
          <p:spPr>
            <a:xfrm>
              <a:off x="6334302" y="5065147"/>
              <a:ext cx="1934368" cy="11621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C3B2E6-9775-A67C-71AC-B0C4CB45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0457" y="2021729"/>
              <a:ext cx="1938212" cy="16869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BA7E5B-940F-38E9-AD95-87CDBF218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2538"/>
            <a:stretch/>
          </p:blipFill>
          <p:spPr>
            <a:xfrm>
              <a:off x="6313981" y="1453952"/>
              <a:ext cx="1960795" cy="59169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FA2B86-F7B1-71FD-6BD1-4300EABE040B}"/>
              </a:ext>
            </a:extLst>
          </p:cNvPr>
          <p:cNvGrpSpPr/>
          <p:nvPr/>
        </p:nvGrpSpPr>
        <p:grpSpPr>
          <a:xfrm>
            <a:off x="9086816" y="1453952"/>
            <a:ext cx="1974330" cy="3389822"/>
            <a:chOff x="8268669" y="1453952"/>
            <a:chExt cx="1974330" cy="33898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FE8710-1AF1-3192-EDB9-CB0746A8F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8669" y="2306791"/>
              <a:ext cx="1957248" cy="16841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AB89FB-ACDD-3DF8-B64B-970DC880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6400"/>
            <a:stretch/>
          </p:blipFill>
          <p:spPr>
            <a:xfrm>
              <a:off x="8285145" y="1453952"/>
              <a:ext cx="1934368" cy="86299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C768E8-2E1F-DBD4-B826-9E1FB4BC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74776" y="3992403"/>
              <a:ext cx="1968223" cy="851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8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D1C7-506F-0BD4-5251-3D48B4A6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91063"/>
            <a:ext cx="11404600" cy="5713484"/>
          </a:xfrm>
        </p:spPr>
        <p:txBody>
          <a:bodyPr/>
          <a:lstStyle/>
          <a:p>
            <a:r>
              <a:rPr lang="en-US" dirty="0"/>
              <a:t>Things you can do with the STL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binary search • heap building • min/max lexicographical comparisons • merge • set union</a:t>
            </a:r>
            <a:br>
              <a:rPr lang="en-US" b="0" dirty="0"/>
            </a:br>
            <a:r>
              <a:rPr lang="en-US" b="0" dirty="0"/>
              <a:t>• set difference • set intersection • partition • sort </a:t>
            </a:r>
            <a:br>
              <a:rPr lang="en-US" b="0" dirty="0"/>
            </a:br>
            <a:r>
              <a:rPr lang="en-US" b="0" i="1" dirty="0"/>
              <a:t>n</a:t>
            </a:r>
            <a:r>
              <a:rPr lang="en-US" b="0" dirty="0"/>
              <a:t>th sorted element • shuffle • selective removal • selective copy • for-each • random sample</a:t>
            </a:r>
            <a:br>
              <a:rPr lang="en-US" dirty="0"/>
            </a:br>
            <a:br>
              <a:rPr lang="en-US" dirty="0"/>
            </a:br>
            <a:r>
              <a:rPr lang="en-US" i="1" dirty="0">
                <a:solidFill>
                  <a:srgbClr val="D73A48"/>
                </a:solidFill>
              </a:rPr>
              <a:t>all in their most general form!</a:t>
            </a:r>
          </a:p>
        </p:txBody>
      </p:sp>
    </p:spTree>
    <p:extLst>
      <p:ext uri="{BB962C8B-B14F-4D97-AF65-F5344CB8AC3E}">
        <p14:creationId xmlns:p14="http://schemas.microsoft.com/office/powerpoint/2010/main" val="300541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A19C9-F537-A5B5-BB11-3943182F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3C8A-DF0D-55DF-CBA3-53D784B4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A5EA-C649-79A7-138A-43602326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48F4D-74B1-D965-542E-70DB0FAF7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find function generalizes across all iterator types!</a:t>
            </a:r>
          </a:p>
        </p:txBody>
      </p:sp>
    </p:spTree>
    <p:extLst>
      <p:ext uri="{BB962C8B-B14F-4D97-AF65-F5344CB8AC3E}">
        <p14:creationId xmlns:p14="http://schemas.microsoft.com/office/powerpoint/2010/main" val="187214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961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4B8F-28A8-F724-BBF9-3E71A849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91063"/>
            <a:ext cx="11404600" cy="766989"/>
          </a:xfrm>
        </p:spPr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lets us inspect and transform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E76AE-9EF7-7859-2EEA-1B71A449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31" y="1665705"/>
            <a:ext cx="2997200" cy="4775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15D38-D970-EADB-8EBA-BAA4CB64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1" y="5054266"/>
            <a:ext cx="3581400" cy="1562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Bounding volume hierarchy - Wikipedia">
            <a:extLst>
              <a:ext uri="{FF2B5EF4-FFF2-40B4-BE49-F238E27FC236}">
                <a16:creationId xmlns:a16="http://schemas.microsoft.com/office/drawing/2014/main" id="{995A4875-A2F4-06A9-5E8B-0B374AD65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95" y="1618659"/>
            <a:ext cx="5105400" cy="1587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vantages and Disadvantages of Huffman Coding">
            <a:extLst>
              <a:ext uri="{FF2B5EF4-FFF2-40B4-BE49-F238E27FC236}">
                <a16:creationId xmlns:a16="http://schemas.microsoft.com/office/drawing/2014/main" id="{E3A4859C-9D99-B50E-B28F-08F5C3FF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4" y="4061277"/>
            <a:ext cx="2810043" cy="255508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Understanding Compiler Design. Every one of us has used a compiler… | by  Saksham | Medium">
            <a:extLst>
              <a:ext uri="{FF2B5EF4-FFF2-40B4-BE49-F238E27FC236}">
                <a16:creationId xmlns:a16="http://schemas.microsoft.com/office/drawing/2014/main" id="{B67473FE-6DD2-69C0-FC68-4674A915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881" y="3967243"/>
            <a:ext cx="4159612" cy="256890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CP Sequence and Acknowledgement Numbers Explained – MadPackets">
            <a:extLst>
              <a:ext uri="{FF2B5EF4-FFF2-40B4-BE49-F238E27FC236}">
                <a16:creationId xmlns:a16="http://schemas.microsoft.com/office/drawing/2014/main" id="{1E40191F-8D55-F4DA-2B1C-DD8BCF072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981" y="1363518"/>
            <a:ext cx="2039663" cy="28664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FB160-AAA4-4F37-3BBC-AB267FB9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769" y="5355286"/>
            <a:ext cx="7645400" cy="939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07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5FA2-D3A5-A18E-BF16-04BF01C5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write an algorithm using the STL!</a:t>
            </a:r>
          </a:p>
        </p:txBody>
      </p:sp>
    </p:spTree>
    <p:extLst>
      <p:ext uri="{BB962C8B-B14F-4D97-AF65-F5344CB8AC3E}">
        <p14:creationId xmlns:p14="http://schemas.microsoft.com/office/powerpoint/2010/main" val="1614179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90A1-52ED-8DB9-0C12-D2F80199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Soundex!! 🔊🔊</a:t>
            </a:r>
          </a:p>
        </p:txBody>
      </p:sp>
    </p:spTree>
    <p:extLst>
      <p:ext uri="{BB962C8B-B14F-4D97-AF65-F5344CB8AC3E}">
        <p14:creationId xmlns:p14="http://schemas.microsoft.com/office/powerpoint/2010/main" val="1736837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F7DCF6-7E4E-6F79-7D8A-D0CE7BDB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Goal: produce a </a:t>
            </a:r>
            <a:r>
              <a:rPr lang="en-US">
                <a:solidFill>
                  <a:srgbClr val="D73A48"/>
                </a:solidFill>
              </a:rPr>
              <a:t>phonetic encoding</a:t>
            </a:r>
            <a:r>
              <a:rPr lang="en-US"/>
              <a:t> for names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54AECC9-E33B-7082-B318-ECB12E2F1DA6}"/>
              </a:ext>
            </a:extLst>
          </p:cNvPr>
          <p:cNvSpPr txBox="1">
            <a:spLocks/>
          </p:cNvSpPr>
          <p:nvPr/>
        </p:nvSpPr>
        <p:spPr>
          <a:xfrm>
            <a:off x="2598821" y="2836958"/>
            <a:ext cx="2518611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“Roberts”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1E2F53-2CBB-1EBB-B905-1872545767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17432" y="3220453"/>
            <a:ext cx="1768977" cy="383493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39ECA047-5744-A469-22E9-0FF0FCD039A8}"/>
              </a:ext>
            </a:extLst>
          </p:cNvPr>
          <p:cNvSpPr txBox="1">
            <a:spLocks/>
          </p:cNvSpPr>
          <p:nvPr/>
        </p:nvSpPr>
        <p:spPr>
          <a:xfrm>
            <a:off x="6886409" y="3360822"/>
            <a:ext cx="217303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“R163”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8AD312C-95CD-7FD5-2304-D02962A867A4}"/>
              </a:ext>
            </a:extLst>
          </p:cNvPr>
          <p:cNvSpPr txBox="1">
            <a:spLocks/>
          </p:cNvSpPr>
          <p:nvPr/>
        </p:nvSpPr>
        <p:spPr>
          <a:xfrm>
            <a:off x="2944394" y="3987442"/>
            <a:ext cx="217303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“Rupert”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AA41E6-CED0-AB8E-DBA3-FAA0BF277FA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117431" y="3863114"/>
            <a:ext cx="1768978" cy="507823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4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67BF26-252E-1847-EA48-D4656EB7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527050" indent="-514350">
              <a:buFont typeface="+mj-lt"/>
              <a:buAutoNum type="arabicPeriod"/>
            </a:pPr>
            <a:r>
              <a:rPr lang="en-US"/>
              <a:t>Given a string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/>
              <a:t>, extract </a:t>
            </a:r>
            <a:r>
              <a:rPr lang="en-US">
                <a:solidFill>
                  <a:srgbClr val="D73A48"/>
                </a:solidFill>
              </a:rPr>
              <a:t>the letters </a:t>
            </a:r>
            <a:r>
              <a:rPr lang="en-US"/>
              <a:t>from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Replace each letter with its </a:t>
            </a:r>
            <a:r>
              <a:rPr lang="en-US" err="1">
                <a:solidFill>
                  <a:srgbClr val="D73A48"/>
                </a:solidFill>
              </a:rPr>
              <a:t>soundex</a:t>
            </a:r>
            <a:r>
              <a:rPr lang="en-US">
                <a:solidFill>
                  <a:srgbClr val="D73A48"/>
                </a:solidFill>
              </a:rPr>
              <a:t> encoding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Coalesce </a:t>
            </a:r>
            <a:r>
              <a:rPr lang="en-US">
                <a:solidFill>
                  <a:srgbClr val="D73A48"/>
                </a:solidFill>
              </a:rPr>
              <a:t>adjacent duplicates</a:t>
            </a:r>
            <a:r>
              <a:rPr lang="en-US"/>
              <a:t> (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222025</a:t>
            </a:r>
            <a:r>
              <a:rPr lang="en-US"/>
              <a:t> becomes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2025</a:t>
            </a:r>
            <a:r>
              <a:rPr lang="en-US"/>
              <a:t>)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Replace </a:t>
            </a:r>
            <a:r>
              <a:rPr lang="en-US">
                <a:solidFill>
                  <a:srgbClr val="D73A48"/>
                </a:solidFill>
              </a:rPr>
              <a:t>first digit</a:t>
            </a:r>
            <a:r>
              <a:rPr lang="en-US"/>
              <a:t> with the uppercase first letter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Discard any </a:t>
            </a:r>
            <a:r>
              <a:rPr lang="en-US">
                <a:solidFill>
                  <a:srgbClr val="D73A48"/>
                </a:solidFill>
              </a:rPr>
              <a:t>zeros</a:t>
            </a:r>
            <a:r>
              <a:rPr lang="en-US"/>
              <a:t> from the code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Make the code exactly </a:t>
            </a:r>
            <a:r>
              <a:rPr lang="en-US">
                <a:solidFill>
                  <a:srgbClr val="D73A48"/>
                </a:solidFill>
              </a:rPr>
              <a:t>length 4</a:t>
            </a:r>
            <a:r>
              <a:rPr lang="en-US"/>
              <a:t> (truncate or zero-pad)</a:t>
            </a:r>
          </a:p>
          <a:p>
            <a:pPr marL="527050" indent="-514350">
              <a:buFont typeface="+mj-lt"/>
              <a:buAutoNum type="arabicPeriod"/>
            </a:pPr>
            <a:endParaRPr lang="en-US"/>
          </a:p>
          <a:p>
            <a:pPr marL="5270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7B3F6F-9A26-A619-0B2A-DA92A2BC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implement </a:t>
            </a:r>
            <a:r>
              <a:rPr lang="en-US" err="1">
                <a:solidFill>
                  <a:srgbClr val="D73A48"/>
                </a:solidFill>
              </a:rPr>
              <a:t>soundex</a:t>
            </a:r>
            <a:r>
              <a:rPr lang="en-US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2C361-E999-F9C9-9ED2-FF7D4192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4525294"/>
            <a:ext cx="1765300" cy="20595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A8BFE-0132-874D-3BFD-499EC4724556}"/>
              </a:ext>
            </a:extLst>
          </p:cNvPr>
          <p:cNvSpPr txBox="1">
            <a:spLocks/>
          </p:cNvSpPr>
          <p:nvPr/>
        </p:nvSpPr>
        <p:spPr>
          <a:xfrm>
            <a:off x="9518316" y="1080460"/>
            <a:ext cx="2118613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Roberts-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D1B21-67D2-2556-A4DA-FC542CA4DC22}"/>
              </a:ext>
            </a:extLst>
          </p:cNvPr>
          <p:cNvCxnSpPr>
            <a:cxnSpLocks/>
          </p:cNvCxnSpPr>
          <p:nvPr/>
        </p:nvCxnSpPr>
        <p:spPr>
          <a:xfrm>
            <a:off x="11643112" y="1294224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6D8D67-3CFD-9B58-FD53-4BB6D240E32C}"/>
              </a:ext>
            </a:extLst>
          </p:cNvPr>
          <p:cNvSpPr txBox="1">
            <a:spLocks/>
          </p:cNvSpPr>
          <p:nvPr/>
        </p:nvSpPr>
        <p:spPr>
          <a:xfrm>
            <a:off x="9539492" y="1566910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Roberts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AFAC67-BDCE-560A-1772-3DD2F483C114}"/>
              </a:ext>
            </a:extLst>
          </p:cNvPr>
          <p:cNvSpPr txBox="1">
            <a:spLocks/>
          </p:cNvSpPr>
          <p:nvPr/>
        </p:nvSpPr>
        <p:spPr>
          <a:xfrm>
            <a:off x="9539492" y="2060248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6010632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1C98AF-27C8-A520-54F0-7F62BF369600}"/>
              </a:ext>
            </a:extLst>
          </p:cNvPr>
          <p:cNvSpPr txBox="1">
            <a:spLocks/>
          </p:cNvSpPr>
          <p:nvPr/>
        </p:nvSpPr>
        <p:spPr>
          <a:xfrm>
            <a:off x="9539492" y="2553586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6010632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3A7FAE-108E-2729-8C4B-54A30970A3DA}"/>
              </a:ext>
            </a:extLst>
          </p:cNvPr>
          <p:cNvSpPr txBox="1">
            <a:spLocks/>
          </p:cNvSpPr>
          <p:nvPr/>
        </p:nvSpPr>
        <p:spPr>
          <a:xfrm>
            <a:off x="9539492" y="3046924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R010632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D00D074-2C62-14BA-2F68-0F58B25B70F9}"/>
              </a:ext>
            </a:extLst>
          </p:cNvPr>
          <p:cNvSpPr txBox="1">
            <a:spLocks/>
          </p:cNvSpPr>
          <p:nvPr/>
        </p:nvSpPr>
        <p:spPr>
          <a:xfrm>
            <a:off x="9539492" y="3540262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R1632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D25458-0E90-6468-5C5E-7A2965D5725D}"/>
              </a:ext>
            </a:extLst>
          </p:cNvPr>
          <p:cNvSpPr txBox="1">
            <a:spLocks/>
          </p:cNvSpPr>
          <p:nvPr/>
        </p:nvSpPr>
        <p:spPr>
          <a:xfrm>
            <a:off x="9539492" y="4033599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R163</a:t>
            </a:r>
          </a:p>
        </p:txBody>
      </p:sp>
      <p:cxnSp>
        <p:nvCxnSpPr>
          <p:cNvPr id="24" name="Straight Arrow Connector 7">
            <a:extLst>
              <a:ext uri="{FF2B5EF4-FFF2-40B4-BE49-F238E27FC236}">
                <a16:creationId xmlns:a16="http://schemas.microsoft.com/office/drawing/2014/main" id="{CD0861E9-5890-8082-6271-A7C7E6CC876A}"/>
              </a:ext>
            </a:extLst>
          </p:cNvPr>
          <p:cNvCxnSpPr>
            <a:cxnSpLocks/>
          </p:cNvCxnSpPr>
          <p:nvPr/>
        </p:nvCxnSpPr>
        <p:spPr>
          <a:xfrm>
            <a:off x="11643112" y="1779555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87EF5A7B-AE6D-1374-B384-281CAE925E75}"/>
              </a:ext>
            </a:extLst>
          </p:cNvPr>
          <p:cNvCxnSpPr>
            <a:cxnSpLocks/>
          </p:cNvCxnSpPr>
          <p:nvPr/>
        </p:nvCxnSpPr>
        <p:spPr>
          <a:xfrm>
            <a:off x="11643112" y="2287904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7">
            <a:extLst>
              <a:ext uri="{FF2B5EF4-FFF2-40B4-BE49-F238E27FC236}">
                <a16:creationId xmlns:a16="http://schemas.microsoft.com/office/drawing/2014/main" id="{FBBB471F-3AE0-1BB8-D566-AEE5E89BC1DC}"/>
              </a:ext>
            </a:extLst>
          </p:cNvPr>
          <p:cNvCxnSpPr>
            <a:cxnSpLocks/>
          </p:cNvCxnSpPr>
          <p:nvPr/>
        </p:nvCxnSpPr>
        <p:spPr>
          <a:xfrm>
            <a:off x="11643112" y="2796252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7">
            <a:extLst>
              <a:ext uri="{FF2B5EF4-FFF2-40B4-BE49-F238E27FC236}">
                <a16:creationId xmlns:a16="http://schemas.microsoft.com/office/drawing/2014/main" id="{4CDF0A79-5653-E228-D87A-81C77B2B23FE}"/>
              </a:ext>
            </a:extLst>
          </p:cNvPr>
          <p:cNvCxnSpPr>
            <a:cxnSpLocks/>
          </p:cNvCxnSpPr>
          <p:nvPr/>
        </p:nvCxnSpPr>
        <p:spPr>
          <a:xfrm>
            <a:off x="11643112" y="3304600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7">
            <a:extLst>
              <a:ext uri="{FF2B5EF4-FFF2-40B4-BE49-F238E27FC236}">
                <a16:creationId xmlns:a16="http://schemas.microsoft.com/office/drawing/2014/main" id="{465DF657-2EF6-F827-D813-154A4033ACA5}"/>
              </a:ext>
            </a:extLst>
          </p:cNvPr>
          <p:cNvCxnSpPr>
            <a:cxnSpLocks/>
          </p:cNvCxnSpPr>
          <p:nvPr/>
        </p:nvCxnSpPr>
        <p:spPr>
          <a:xfrm>
            <a:off x="11643112" y="3812949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2688-63B2-0E75-B17A-95DC2541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implement Soundex with the </a:t>
            </a:r>
            <a:r>
              <a:rPr lang="en-US">
                <a:solidFill>
                  <a:srgbClr val="D73A48"/>
                </a:solidFill>
              </a:rPr>
              <a:t>STL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0263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2392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398D-34D9-DCD4-425C-F3AB6C5A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make our Soundex more readable?</a:t>
            </a:r>
          </a:p>
        </p:txBody>
      </p:sp>
    </p:spTree>
    <p:extLst>
      <p:ext uri="{BB962C8B-B14F-4D97-AF65-F5344CB8AC3E}">
        <p14:creationId xmlns:p14="http://schemas.microsoft.com/office/powerpoint/2010/main" val="4826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B1639-B2FD-D773-3D2F-CD2C6887B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5B56-D153-C6AD-8A65-2ECE415C6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 and Views</a:t>
            </a:r>
          </a:p>
        </p:txBody>
      </p:sp>
    </p:spTree>
    <p:extLst>
      <p:ext uri="{BB962C8B-B14F-4D97-AF65-F5344CB8AC3E}">
        <p14:creationId xmlns:p14="http://schemas.microsoft.com/office/powerpoint/2010/main" val="33989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0020-C55E-EAF6-AB9E-274179FD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4810-170A-0AC6-DAB3-50F39C8B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vector&lt;std::string&gt;::iterator</a:t>
            </a: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"house"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It = std::set&lt;std::string&gt;::iterator</a:t>
            </a: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AC911-2731-F4C1-2105-F56F85E978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works for other vectors, or even other containers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86449E-28A2-1070-247C-A75157DF29F4}"/>
              </a:ext>
            </a:extLst>
          </p:cNvPr>
          <p:cNvSpPr txBox="1">
            <a:spLocks/>
          </p:cNvSpPr>
          <p:nvPr/>
        </p:nvSpPr>
        <p:spPr>
          <a:xfrm>
            <a:off x="7975003" y="5368343"/>
            <a:ext cx="4061536" cy="13775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Instantiation!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deduces template types by looking at arguments</a:t>
            </a:r>
          </a:p>
        </p:txBody>
      </p:sp>
    </p:spTree>
    <p:extLst>
      <p:ext uri="{BB962C8B-B14F-4D97-AF65-F5344CB8AC3E}">
        <p14:creationId xmlns:p14="http://schemas.microsoft.com/office/powerpoint/2010/main" val="14312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C932-3C07-8F18-7C18-7ACFD7A6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 are a </a:t>
            </a:r>
            <a:r>
              <a:rPr lang="en-US">
                <a:solidFill>
                  <a:srgbClr val="D73A48"/>
                </a:solidFill>
              </a:rPr>
              <a:t>new version</a:t>
            </a:r>
            <a:r>
              <a:rPr lang="en-US"/>
              <a:t> of the STL</a:t>
            </a:r>
          </a:p>
        </p:txBody>
      </p:sp>
    </p:spTree>
    <p:extLst>
      <p:ext uri="{BB962C8B-B14F-4D97-AF65-F5344CB8AC3E}">
        <p14:creationId xmlns:p14="http://schemas.microsoft.com/office/powerpoint/2010/main" val="902630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BA67-8460-15BC-4058-DECDCEAB0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21FE-96B3-3B25-BB0B-13D2F785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range is anything with a </a:t>
            </a:r>
            <a:r>
              <a:rPr lang="en-US" sz="3000" b="0">
                <a:solidFill>
                  <a:srgbClr val="D73A48"/>
                </a:solidFill>
              </a:rPr>
              <a:t>begin</a:t>
            </a:r>
            <a:r>
              <a:rPr lang="en-US" sz="3000" b="0"/>
              <a:t> and </a:t>
            </a:r>
            <a:r>
              <a:rPr lang="en-US" sz="3000" b="0">
                <a:solidFill>
                  <a:srgbClr val="D73A48"/>
                </a:solidFill>
              </a:rPr>
              <a:t>end</a:t>
            </a:r>
            <a:endParaRPr lang="en-US" sz="3000" b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733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5CAF-EB23-3066-F2C8-5DA2E990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range?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5B11-1818-A965-9666-726346906B6F}"/>
              </a:ext>
            </a:extLst>
          </p:cNvPr>
          <p:cNvSpPr txBox="1">
            <a:spLocks/>
          </p:cNvSpPr>
          <p:nvPr/>
        </p:nvSpPr>
        <p:spPr>
          <a:xfrm>
            <a:off x="1652337" y="1709021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std::vector&lt;T&gt;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BED060-3E12-2C06-BCB8-1DBC572C2970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V="1">
            <a:off x="4851355" y="1800860"/>
            <a:ext cx="1013416" cy="1475874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5ABA0B-9599-0826-7A90-1E31E1A5E70D}"/>
              </a:ext>
            </a:extLst>
          </p:cNvPr>
          <p:cNvSpPr txBox="1">
            <a:spLocks/>
          </p:cNvSpPr>
          <p:nvPr/>
        </p:nvSpPr>
        <p:spPr>
          <a:xfrm>
            <a:off x="2638926" y="4825910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std::map&lt;K, V&gt;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35378C-BFBB-6F6C-C40D-68B6A42DEF01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5400000">
            <a:off x="4602703" y="3332613"/>
            <a:ext cx="1013416" cy="1973179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8E1E57-7887-F807-CFF4-0C4596CD3BCD}"/>
              </a:ext>
            </a:extLst>
          </p:cNvPr>
          <p:cNvSpPr txBox="1">
            <a:spLocks/>
          </p:cNvSpPr>
          <p:nvPr/>
        </p:nvSpPr>
        <p:spPr>
          <a:xfrm>
            <a:off x="6368047" y="5516258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std::set&lt;K&gt;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D260C3-A4E5-08AA-CE87-87F8C4EE0D16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rot="16200000" flipH="1">
            <a:off x="6122089" y="3786405"/>
            <a:ext cx="1703764" cy="1755942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483A60-4965-0F8A-EC01-B1599FE98B15}"/>
              </a:ext>
            </a:extLst>
          </p:cNvPr>
          <p:cNvSpPr txBox="1">
            <a:spLocks/>
          </p:cNvSpPr>
          <p:nvPr/>
        </p:nvSpPr>
        <p:spPr>
          <a:xfrm>
            <a:off x="5461667" y="1278954"/>
            <a:ext cx="4019218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000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&lt;K,V&gt;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9BD74F-039B-96F2-482D-3752984DE6C0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rot="5400000" flipH="1" flipV="1">
            <a:off x="6223431" y="1797660"/>
            <a:ext cx="1120415" cy="1375276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DE0A940-634C-3580-B2D6-FDA80154B667}"/>
              </a:ext>
            </a:extLst>
          </p:cNvPr>
          <p:cNvSpPr txBox="1">
            <a:spLocks/>
          </p:cNvSpPr>
          <p:nvPr/>
        </p:nvSpPr>
        <p:spPr>
          <a:xfrm>
            <a:off x="8685463" y="2878080"/>
            <a:ext cx="2967789" cy="110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Your own custom type with a </a:t>
            </a:r>
            <a:r>
              <a:rPr lang="en-US" sz="20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sz="20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80DE54-DD6F-C55B-6827-D3DDAB1E2FB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053137" y="3429000"/>
            <a:ext cx="632326" cy="0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6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2" grpId="0" animBg="1"/>
      <p:bldP spid="15" grpId="0" animBg="1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680B-AD3E-9030-D5D1-A48EB960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why did we pass iterators to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5908-ECAB-D3E0-1571-1899B717C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A5693-F35D-FEC5-3161-79F0AC633BE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It allows us to find in a subrange! But most of the time, we don’t need to.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E7F87-CE77-F162-B782-8C9EF3DBAD22}"/>
              </a:ext>
            </a:extLst>
          </p:cNvPr>
          <p:cNvSpPr txBox="1">
            <a:spLocks/>
          </p:cNvSpPr>
          <p:nvPr/>
        </p:nvSpPr>
        <p:spPr>
          <a:xfrm>
            <a:off x="4459705" y="4620126"/>
            <a:ext cx="6160170" cy="1392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 we really care about iterators here?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just wanted to search the entire container!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E19FD7-A4F5-1F39-1A26-BBAFD59145A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299158" y="4010526"/>
            <a:ext cx="240632" cy="609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76C-207D-FE22-3E38-824A34CE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94C8-47F0-99DF-A20F-455C88C6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operate on </a:t>
            </a:r>
            <a:r>
              <a:rPr lang="en-US">
                <a:solidFill>
                  <a:srgbClr val="D73A48"/>
                </a:solidFill>
              </a:rPr>
              <a:t>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D22B-8E29-2648-1204-74436E062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3631A-1403-04D8-4C00-5FC795B5EE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STD ranges provides new versions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for ranges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18AC6-372B-AADF-6F11-F953CB23A7E7}"/>
              </a:ext>
            </a:extLst>
          </p:cNvPr>
          <p:cNvSpPr txBox="1">
            <a:spLocks/>
          </p:cNvSpPr>
          <p:nvPr/>
        </p:nvSpPr>
        <p:spPr>
          <a:xfrm>
            <a:off x="4459705" y="4763131"/>
            <a:ext cx="3609476" cy="11069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Look! I can pass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 because it is a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BAA183-97BA-C81E-9CB0-DFFA509DA0F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264443" y="3930316"/>
            <a:ext cx="473241" cy="8328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39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4FCF-725A-4D6D-3F45-A958BD3F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575-A514-5130-447D-D4074B61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operate on </a:t>
            </a:r>
            <a:r>
              <a:rPr lang="en-US">
                <a:solidFill>
                  <a:srgbClr val="D73A48"/>
                </a:solidFill>
              </a:rPr>
              <a:t>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F29D-47B9-3F43-3878-869BD755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Search from 'b' to 'd’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last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(first, last,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3B2AD-74EA-7279-6698-D303240377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still work with iterators if we need to</a:t>
            </a:r>
          </a:p>
        </p:txBody>
      </p:sp>
    </p:spTree>
    <p:extLst>
      <p:ext uri="{BB962C8B-B14F-4D97-AF65-F5344CB8AC3E}">
        <p14:creationId xmlns:p14="http://schemas.microsoft.com/office/powerpoint/2010/main" val="54137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AF67D3-8302-4F20-F250-2FD0F2F1B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range equivalents of most of the STL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library</a:t>
            </a:r>
          </a:p>
          <a:p>
            <a:r>
              <a:rPr lang="en-US"/>
              <a:t>These are very new! </a:t>
            </a:r>
            <a:r>
              <a:rPr lang="en-US">
                <a:solidFill>
                  <a:srgbClr val="D73A48"/>
                </a:solidFill>
              </a:rPr>
              <a:t>C++20/23/26 </a:t>
            </a:r>
            <a:r>
              <a:rPr lang="en-US"/>
              <a:t>and beyond!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EB8A7A-4E09-7C8D-A71D-4E0EBD40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Ranges: The STL 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DDAA5-E730-331C-F91D-9E0E43AB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251"/>
          <a:stretch/>
        </p:blipFill>
        <p:spPr>
          <a:xfrm>
            <a:off x="1447262" y="2823410"/>
            <a:ext cx="3230973" cy="36174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42946-043A-4E49-F739-7CC7A19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770"/>
          <a:stretch/>
        </p:blipFill>
        <p:spPr>
          <a:xfrm>
            <a:off x="5282790" y="2978356"/>
            <a:ext cx="2547548" cy="33076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800C0F-D0A5-D9ED-D6F6-6EE0A59E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963"/>
          <a:stretch/>
        </p:blipFill>
        <p:spPr>
          <a:xfrm>
            <a:off x="8434892" y="2882104"/>
            <a:ext cx="2547548" cy="35001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1752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73F5B-B3CA-A918-E6AD-82C41C04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are </a:t>
            </a:r>
            <a:r>
              <a:rPr lang="en-US">
                <a:solidFill>
                  <a:srgbClr val="D73A48"/>
                </a:solidFill>
              </a:rPr>
              <a:t>constrained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9363E-37E9-5A01-B45F-F6A4547DD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input_range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::range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input_iterator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iterator_t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input_range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identity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borrowed_iterator_t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 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 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0796A-9E09-3BCF-B2CB-ACC8869878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/>
              <a:t>That just means they make use of the new STL </a:t>
            </a:r>
            <a:r>
              <a:rPr lang="en-US">
                <a:solidFill>
                  <a:srgbClr val="D73A48"/>
                </a:solidFill>
              </a:rPr>
              <a:t>concepts</a:t>
            </a:r>
            <a:r>
              <a:rPr lang="en-US"/>
              <a:t>! Remember them?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82C4B8-F41B-563E-DCB0-0A11C5A3A5DD}"/>
              </a:ext>
            </a:extLst>
          </p:cNvPr>
          <p:cNvSpPr txBox="1">
            <a:spLocks/>
          </p:cNvSpPr>
          <p:nvPr/>
        </p:nvSpPr>
        <p:spPr>
          <a:xfrm>
            <a:off x="6312568" y="2085493"/>
            <a:ext cx="5702968" cy="5006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range has a begin and end!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:)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6DAC10-F028-B7B6-CDA4-3B9793C163A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60494" y="2335815"/>
            <a:ext cx="1552074" cy="2984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4D15998-0BF0-F878-FFEF-6ECFD8304998}"/>
              </a:ext>
            </a:extLst>
          </p:cNvPr>
          <p:cNvSpPr txBox="1">
            <a:spLocks/>
          </p:cNvSpPr>
          <p:nvPr/>
        </p:nvSpPr>
        <p:spPr>
          <a:xfrm>
            <a:off x="6312568" y="3156900"/>
            <a:ext cx="5702968" cy="7573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 input range is a range using an input iterator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69BCBB-9C45-3E04-1EF7-1B9E9595BC1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760494" y="3535587"/>
            <a:ext cx="1552074" cy="2984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6B4D8F9-5536-7FE0-7866-BB778FBF63E8}"/>
              </a:ext>
            </a:extLst>
          </p:cNvPr>
          <p:cNvSpPr txBox="1">
            <a:spLocks/>
          </p:cNvSpPr>
          <p:nvPr/>
        </p:nvSpPr>
        <p:spPr>
          <a:xfrm>
            <a:off x="6312568" y="5427697"/>
            <a:ext cx="5702968" cy="1155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cut out some of the code here, but notice that ranges find uses </a:t>
            </a:r>
            <a:r>
              <a:rPr lang="en-US" sz="2000" b="1"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!! 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C98E9C-02C4-19C3-49B4-A73D88B72D37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60494" y="5426134"/>
            <a:ext cx="1552074" cy="5791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9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2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396E0-850D-098A-9CD0-32D683EDA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916CE-70B6-D9EB-1D78-7FDAA578A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Ranges use concepts! Better error messages, what’s not to like?</a:t>
            </a:r>
          </a:p>
          <a:p>
            <a:r>
              <a:rPr lang="en-US"/>
              <a:t>We can pass entire containers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0BE2BC-B683-A422-18B7-F4FBAAAA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425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58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1932-CC98-5594-F296-EEE164C0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Wait… why pass in iterators to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77312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FFEA0B-CDDC-AA3D-1BEC-3D2A3D3D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Ranges use concepts! Better error messages, what’s not to like?</a:t>
            </a:r>
          </a:p>
          <a:p>
            <a:r>
              <a:rPr lang="en-US"/>
              <a:t>We can pass entire containers</a:t>
            </a:r>
          </a:p>
          <a:p>
            <a:r>
              <a:rPr lang="en-US" b="1" i="1"/>
              <a:t>Okay… is that it? </a:t>
            </a:r>
            <a:r>
              <a:rPr lang="en-US" sz="3200" b="1" i="1"/>
              <a:t>👁👁</a:t>
            </a:r>
            <a:r>
              <a:rPr lang="en-US" b="1" i="1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DB3712-6EB0-C8CD-990B-3A6286B3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140618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3426-03EA-9563-1E24-AC3E8636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Views: </a:t>
            </a:r>
            <a:r>
              <a:rPr lang="en-US"/>
              <a:t>a way to compose algorithms</a:t>
            </a:r>
          </a:p>
        </p:txBody>
      </p:sp>
    </p:spTree>
    <p:extLst>
      <p:ext uri="{BB962C8B-B14F-4D97-AF65-F5344CB8AC3E}">
        <p14:creationId xmlns:p14="http://schemas.microsoft.com/office/powerpoint/2010/main" val="3419326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9BA1-AAB1-B309-9E82-2859B14D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A695-81F1-E534-E99E-842BFEA2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view is a range that </a:t>
            </a:r>
            <a:r>
              <a:rPr lang="en-US" sz="3000" b="0" i="1"/>
              <a:t>lazily</a:t>
            </a:r>
            <a:r>
              <a:rPr lang="en-US" sz="3000" b="0"/>
              <a:t> adapts another range</a:t>
            </a:r>
            <a:endParaRPr lang="en-US" sz="3000" b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994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8A49-C0FE-7CD1-64AF-36AFE69B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and transform in the old STL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1494-D83E-53E4-F23D-91545CD1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Filter -- Get only the vowels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copy_if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back_inserter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Transform -- Convert to uppercase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back_inserter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 'A', 'E' }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51305-9234-81AC-505A-1425F95FE0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code is a bit awkward in the current STL</a:t>
            </a:r>
          </a:p>
        </p:txBody>
      </p:sp>
    </p:spTree>
    <p:extLst>
      <p:ext uri="{BB962C8B-B14F-4D97-AF65-F5344CB8AC3E}">
        <p14:creationId xmlns:p14="http://schemas.microsoft.com/office/powerpoint/2010/main" val="42914965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995D-9040-0B68-C39A-955F11DD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and transform with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CC2A-9845-232D-B0A7-64DFD83D7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(letters,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vowelUpper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&gt;&gt;(t);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2645D-B758-2B9A-10EB-17D22E59A9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pPr marL="12700" indent="0">
              <a:buNone/>
            </a:pPr>
            <a:r>
              <a:rPr lang="en-US" sz="2300"/>
              <a:t>A </a:t>
            </a:r>
            <a:r>
              <a:rPr lang="en-US" sz="2300" b="1">
                <a:solidFill>
                  <a:srgbClr val="D73A48"/>
                </a:solidFill>
              </a:rPr>
              <a:t>view</a:t>
            </a:r>
            <a:r>
              <a:rPr lang="en-US" sz="2300"/>
              <a:t> is a range that lazily transforms its underlying range, one element at a time</a:t>
            </a:r>
          </a:p>
        </p:txBody>
      </p:sp>
    </p:spTree>
    <p:extLst>
      <p:ext uri="{BB962C8B-B14F-4D97-AF65-F5344CB8AC3E}">
        <p14:creationId xmlns:p14="http://schemas.microsoft.com/office/powerpoint/2010/main" val="21266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641D-41B8-BF4B-1FDF-82950781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Views are </a:t>
            </a:r>
            <a:r>
              <a:rPr lang="en-US">
                <a:solidFill>
                  <a:srgbClr val="D73A48"/>
                </a:solidFill>
              </a:rPr>
              <a:t>composable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0745-CF71-E43D-877D-2B294461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(letters,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view! It takes an underlying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and yields a new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with only vowels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400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view! It takes an underlying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and yields a new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with uppercase chars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400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vowelUpper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&gt;&gt;(t);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Here we materialize the view into a vector!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Nothing actually happens until this line!</a:t>
            </a:r>
            <a:endParaRPr lang="en-US" sz="2400" b="1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1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51181-BA9E-9065-86F1-C0AB63F37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5F06-C489-F06D-CF13-6963B92B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chain views together use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operator|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3D4F-535C-F39E-8C15-F82BF072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</a:t>
            </a:r>
            <a:r>
              <a:rPr lang="en-US" sz="2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&gt;&gt;();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800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'A', 'E' }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472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86CC-E47A-D2E5-45C4-142D3CB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range algorithms are </a:t>
            </a:r>
            <a:r>
              <a:rPr lang="en-US">
                <a:solidFill>
                  <a:srgbClr val="D73A48"/>
                </a:solidFill>
              </a:rPr>
              <a:t>eager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510F-4120-C7AB-4F92-5D0D995C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actually sorts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RIGHT NOWWW!!!! 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(v);</a:t>
            </a:r>
          </a:p>
          <a:p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0C57B-3448-C82A-10D7-E638C7BD1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std::ranges</a:t>
            </a:r>
            <a:r>
              <a:rPr lang="en-US"/>
              <a:t> are a reskin of the old STL algorithms</a:t>
            </a:r>
          </a:p>
        </p:txBody>
      </p:sp>
      <p:pic>
        <p:nvPicPr>
          <p:cNvPr id="2050" name="Picture 2" descr="Get to tha choppa!: Arnold's finest five films">
            <a:extLst>
              <a:ext uri="{FF2B5EF4-FFF2-40B4-BE49-F238E27FC236}">
                <a16:creationId xmlns:a16="http://schemas.microsoft.com/office/drawing/2014/main" id="{16E8579C-411B-8BC0-20B2-2BA3B709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421" y="3055167"/>
            <a:ext cx="2949074" cy="22118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52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9F729-C46F-33C8-64AA-B08F8A48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FFFC-0D57-FBAA-59A8-B38B9C3D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views are </a:t>
            </a:r>
            <a:r>
              <a:rPr lang="en-US">
                <a:solidFill>
                  <a:srgbClr val="D73A48"/>
                </a:solidFill>
              </a:rPr>
              <a:t>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A2A99-A7F5-3FBF-7222-496D9C1BE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</a:p>
          <a:p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&gt;&gt;(view);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DC25C-6765-9E65-C761-60F39A3529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std::ranges::views</a:t>
            </a:r>
            <a:r>
              <a:rPr lang="en-US"/>
              <a:t> are a lazy way of composing algorithms</a:t>
            </a:r>
          </a:p>
        </p:txBody>
      </p:sp>
      <p:pic>
        <p:nvPicPr>
          <p:cNvPr id="1026" name="Picture 2" descr="Lazy Memes">
            <a:extLst>
              <a:ext uri="{FF2B5EF4-FFF2-40B4-BE49-F238E27FC236}">
                <a16:creationId xmlns:a16="http://schemas.microsoft.com/office/drawing/2014/main" id="{4E1C3625-C29F-44F2-8EBF-52724B2E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557" y="2897415"/>
            <a:ext cx="31750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79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p-Down Arrow 5">
            <a:extLst>
              <a:ext uri="{FF2B5EF4-FFF2-40B4-BE49-F238E27FC236}">
                <a16:creationId xmlns:a16="http://schemas.microsoft.com/office/drawing/2014/main" id="{672D0393-045C-D42F-4EB0-5889FDD2FDD8}"/>
              </a:ext>
            </a:extLst>
          </p:cNvPr>
          <p:cNvSpPr/>
          <p:nvPr/>
        </p:nvSpPr>
        <p:spPr>
          <a:xfrm>
            <a:off x="5662863" y="3821653"/>
            <a:ext cx="898358" cy="1176217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6CCF3-D7F2-645F-AEAD-AC68BD3A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 tip: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 are like Python </a:t>
            </a:r>
            <a:r>
              <a:rPr lang="en-US">
                <a:solidFill>
                  <a:srgbClr val="D73A48"/>
                </a:solidFill>
              </a:rPr>
              <a:t>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8195-EB4D-0F40-7BC6-3BF5FD18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1906134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</a:p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&gt;&gt;(view);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EABB0-DCB3-035A-F833-5B56961268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code in C++ works </a:t>
            </a:r>
            <a:r>
              <a:rPr lang="en-US" i="1"/>
              <a:t>exactly the same</a:t>
            </a:r>
            <a:r>
              <a:rPr lang="en-US"/>
              <a:t> as this Python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EBA972-E4D5-497C-E495-CEAC1B5D5A34}"/>
              </a:ext>
            </a:extLst>
          </p:cNvPr>
          <p:cNvSpPr txBox="1">
            <a:spLocks/>
          </p:cNvSpPr>
          <p:nvPr/>
        </p:nvSpPr>
        <p:spPr>
          <a:xfrm>
            <a:off x="393700" y="4779858"/>
            <a:ext cx="11404600" cy="15122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(l)) 	</a:t>
            </a:r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Lazy evaluation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view) 				</a:t>
            </a:r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Lazy evaluation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list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(view)</a:t>
            </a:r>
          </a:p>
        </p:txBody>
      </p:sp>
    </p:spTree>
    <p:extLst>
      <p:ext uri="{BB962C8B-B14F-4D97-AF65-F5344CB8AC3E}">
        <p14:creationId xmlns:p14="http://schemas.microsoft.com/office/powerpoint/2010/main" val="387457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5484</Words>
  <Application>Microsoft Office PowerPoint</Application>
  <PresentationFormat>Widescreen</PresentationFormat>
  <Paragraphs>622</Paragraphs>
  <Slides>103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Welcome back! Link to Attendance Form ↓</vt:lpstr>
      <vt:lpstr>Recall: Template Functions</vt:lpstr>
      <vt:lpstr>Recall: Writing a min function</vt:lpstr>
      <vt:lpstr>Recall: Writing a templated min function</vt:lpstr>
      <vt:lpstr>Recall: explicit instantiation</vt:lpstr>
      <vt:lpstr>Recall: Implicit instantiation is kind of like auto</vt:lpstr>
      <vt:lpstr>Recall: Writing a templated find function</vt:lpstr>
      <vt:lpstr>Recall: Writing a templated find function</vt:lpstr>
      <vt:lpstr>Wait… why pass in iterators to find?</vt:lpstr>
      <vt:lpstr>An alternative find function</vt:lpstr>
      <vt:lpstr>An alternative find function</vt:lpstr>
      <vt:lpstr>We defined our find function in a general way!</vt:lpstr>
      <vt:lpstr>How can we make find even more general!?</vt:lpstr>
      <vt:lpstr>Lecture 10:  Functions and Lambdas</vt:lpstr>
      <vt:lpstr>Today’s Agenda</vt:lpstr>
      <vt:lpstr>PowerPoint Presentation</vt:lpstr>
      <vt:lpstr>Functions and Lambdas</vt:lpstr>
      <vt:lpstr>Definition: A predicate is a boolean-valued function</vt:lpstr>
      <vt:lpstr>Predicate Examples</vt:lpstr>
      <vt:lpstr>Using predicates</vt:lpstr>
      <vt:lpstr>Key Idea: We need to pass a predicate to a function</vt:lpstr>
      <vt:lpstr>Modifying our find function</vt:lpstr>
      <vt:lpstr>Modifying our find function</vt:lpstr>
      <vt:lpstr>Modifying our find function</vt:lpstr>
      <vt:lpstr>Modifying our find function</vt:lpstr>
      <vt:lpstr>Modifying our find function</vt:lpstr>
      <vt:lpstr>Answer: Templates plus predicates</vt:lpstr>
      <vt:lpstr>Answer: Templates plus predicates</vt:lpstr>
      <vt:lpstr>PowerPoint Presentation</vt:lpstr>
      <vt:lpstr>Using our find_if function</vt:lpstr>
      <vt:lpstr>Using our find_if function</vt:lpstr>
      <vt:lpstr>Passing functions allows us to generalize an algorithm with user-defined behaviour</vt:lpstr>
      <vt:lpstr>Aside: Seriously though, what is the type of Pred?</vt:lpstr>
      <vt:lpstr>Pred is a function pointer</vt:lpstr>
      <vt:lpstr>Function pointers generalize poorly</vt:lpstr>
      <vt:lpstr>Function pointers generalize poorly</vt:lpstr>
      <vt:lpstr>We can’t just add another parameter</vt:lpstr>
      <vt:lpstr>We can’t add another parameter to pred!</vt:lpstr>
      <vt:lpstr>We want to give our function extra state…  …without introducing another parameter</vt:lpstr>
      <vt:lpstr>Introducing… lambda functions</vt:lpstr>
      <vt:lpstr>Lambda Syntax</vt:lpstr>
      <vt:lpstr>A note on captures</vt:lpstr>
      <vt:lpstr>We don’t have to use captures!</vt:lpstr>
      <vt:lpstr>PowerPoint Presentation</vt:lpstr>
      <vt:lpstr>auto parameters are shorthand for templates</vt:lpstr>
      <vt:lpstr>PowerPoint Presentation</vt:lpstr>
      <vt:lpstr>How do lambdas work?</vt:lpstr>
      <vt:lpstr>Recall: The Standard Template Library (STL)</vt:lpstr>
      <vt:lpstr>Definition: A functor is any object that defines an operator()</vt:lpstr>
      <vt:lpstr>An example of a functor: std::greater&lt;T&gt; </vt:lpstr>
      <vt:lpstr>Another STL functor: std::hash&lt;T&gt; </vt:lpstr>
      <vt:lpstr>Since a functor is an object, it can have state</vt:lpstr>
      <vt:lpstr>Functors can have state!</vt:lpstr>
      <vt:lpstr>Time for a dark secret 👻🧙‍♀️🧪</vt:lpstr>
      <vt:lpstr>When you use a lambda, a functor type is generated</vt:lpstr>
      <vt:lpstr>This code…</vt:lpstr>
      <vt:lpstr>…is equivalent to this code!</vt:lpstr>
      <vt:lpstr>You’ve seen this kind of thing before…</vt:lpstr>
      <vt:lpstr>It’s the same ordeal! Syntactic sugar</vt:lpstr>
      <vt:lpstr>Functions &amp; Lambdas Recap</vt:lpstr>
      <vt:lpstr>PowerPoint Presentation</vt:lpstr>
      <vt:lpstr>Where do we use functions &amp; lambdas?</vt:lpstr>
      <vt:lpstr>Algorithms</vt:lpstr>
      <vt:lpstr>Recall: The Standard Template Library (STL)</vt:lpstr>
      <vt:lpstr>Huh… that looks familiar</vt:lpstr>
      <vt:lpstr>&lt;algorithm&gt; is a collection of template functions</vt:lpstr>
      <vt:lpstr>&lt;algorithm&gt; functions operate on iterators</vt:lpstr>
      <vt:lpstr>There are a lot of algorithms…</vt:lpstr>
      <vt:lpstr>Things you can do with the STL  binary search • heap building • min/max lexicographical comparisons • merge • set union • set difference • set intersection • partition • sort  nth sorted element • shuffle • selective removal • selective copy • for-each • random sample  all in their most general form!</vt:lpstr>
      <vt:lpstr>PowerPoint Presentation</vt:lpstr>
      <vt:lpstr>&lt;algorithm&gt; lets us inspect and transform data</vt:lpstr>
      <vt:lpstr>Let’s write an algorithm using the STL!</vt:lpstr>
      <vt:lpstr>Soundex!! 🔊🔊</vt:lpstr>
      <vt:lpstr>Goal: produce a phonetic encoding for names</vt:lpstr>
      <vt:lpstr>How do we implement soundex?</vt:lpstr>
      <vt:lpstr>Let’s implement Soundex with the STL!</vt:lpstr>
      <vt:lpstr>PowerPoint Presentation</vt:lpstr>
      <vt:lpstr>Can we make our Soundex more readable?</vt:lpstr>
      <vt:lpstr>Ranges and Views</vt:lpstr>
      <vt:lpstr>Ranges are a new version of the STL</vt:lpstr>
      <vt:lpstr>Definition: A range is anything with a begin and end</vt:lpstr>
      <vt:lpstr>What’s a range?</vt:lpstr>
      <vt:lpstr>Recall: why did we pass iterators to find?</vt:lpstr>
      <vt:lpstr>Range algorithms operate on ranges</vt:lpstr>
      <vt:lpstr>Range algorithms operate on ranges</vt:lpstr>
      <vt:lpstr>Ranges: The STL v2</vt:lpstr>
      <vt:lpstr>Range algorithms are constrained</vt:lpstr>
      <vt:lpstr>Ranges Recap</vt:lpstr>
      <vt:lpstr>PowerPoint Presentation</vt:lpstr>
      <vt:lpstr>Ranges Recap</vt:lpstr>
      <vt:lpstr>Views: a way to compose algorithms</vt:lpstr>
      <vt:lpstr>Definition: A view is a range that lazily adapts another range</vt:lpstr>
      <vt:lpstr>Filter and transform in the old STL</vt:lpstr>
      <vt:lpstr>Filter and transform with views!</vt:lpstr>
      <vt:lpstr>Views are composable</vt:lpstr>
      <vt:lpstr>We can chain views together use operator|</vt:lpstr>
      <vt:lpstr>Remember: range algorithms are eager</vt:lpstr>
      <vt:lpstr>Remember: views are lazy</vt:lpstr>
      <vt:lpstr>Pro tip: Views are like Python generators</vt:lpstr>
      <vt:lpstr>PowerPoint Presentation</vt:lpstr>
      <vt:lpstr>What would Soundex with views look like?</vt:lpstr>
      <vt:lpstr>Ranges and view recap</vt:lpstr>
      <vt:lpstr>Soundex: C++26?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2</cp:revision>
  <dcterms:created xsi:type="dcterms:W3CDTF">2024-08-11T15:35:55Z</dcterms:created>
  <dcterms:modified xsi:type="dcterms:W3CDTF">2025-03-19T07:48:48Z</dcterms:modified>
</cp:coreProperties>
</file>